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4" r:id="rId2"/>
    <p:sldId id="275" r:id="rId3"/>
    <p:sldId id="276" r:id="rId4"/>
    <p:sldId id="277" r:id="rId5"/>
    <p:sldId id="278" r:id="rId6"/>
    <p:sldId id="279" r:id="rId7"/>
    <p:sldId id="268" r:id="rId8"/>
    <p:sldId id="287" r:id="rId9"/>
    <p:sldId id="260" r:id="rId10"/>
    <p:sldId id="261" r:id="rId11"/>
    <p:sldId id="288" r:id="rId12"/>
    <p:sldId id="289" r:id="rId13"/>
    <p:sldId id="290" r:id="rId14"/>
    <p:sldId id="291" r:id="rId15"/>
    <p:sldId id="292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56" r:id="rId24"/>
    <p:sldId id="267" r:id="rId25"/>
    <p:sldId id="269" r:id="rId26"/>
    <p:sldId id="270" r:id="rId27"/>
    <p:sldId id="257" r:id="rId28"/>
    <p:sldId id="271" r:id="rId29"/>
    <p:sldId id="265" r:id="rId30"/>
    <p:sldId id="272" r:id="rId31"/>
    <p:sldId id="273" r:id="rId32"/>
    <p:sldId id="293" r:id="rId33"/>
    <p:sldId id="294" r:id="rId34"/>
    <p:sldId id="258" r:id="rId35"/>
    <p:sldId id="259" r:id="rId36"/>
    <p:sldId id="295" r:id="rId37"/>
    <p:sldId id="296" r:id="rId38"/>
    <p:sldId id="262" r:id="rId39"/>
    <p:sldId id="263" r:id="rId40"/>
    <p:sldId id="264" r:id="rId41"/>
    <p:sldId id="297" r:id="rId42"/>
    <p:sldId id="266" r:id="rId43"/>
    <p:sldId id="298" r:id="rId44"/>
    <p:sldId id="299" r:id="rId45"/>
    <p:sldId id="300" r:id="rId46"/>
    <p:sldId id="301" r:id="rId47"/>
    <p:sldId id="317" r:id="rId48"/>
    <p:sldId id="318" r:id="rId4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22" autoAdjust="0"/>
  </p:normalViewPr>
  <p:slideViewPr>
    <p:cSldViewPr>
      <p:cViewPr varScale="1">
        <p:scale>
          <a:sx n="70" d="100"/>
          <a:sy n="70" d="100"/>
        </p:scale>
        <p:origin x="32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51732-0D04-45E6-AA9E-B062E94905BC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427D8-F81E-4825-8EE7-901A78E81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29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-paper.co.kr/news/articleView.html?idxno=7767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FA5AD-2C07-47D5-83D8-991BB4A4D5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660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427D8-F81E-4825-8EE7-901A78E812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361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4F399D-5F4F-8812-09C4-AC9505C916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A2D235-38AC-4653-91B0-AC5FCC2AF369}" type="slidenum">
              <a:t>32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4D9B4D-9453-848C-2B2E-DA7B583614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046CC2-B276-33A5-CB95-AC9CF6494A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C52B6F-5489-9920-6B0D-DE6D4C2D82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192C8B3-26D2-4034-835F-CE6D0877D2B5}" type="slidenum">
              <a:t>33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00E5CE-17BF-610A-C979-7A87AE320F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311CF8-19E2-500E-785B-D02F44BF79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6EA95B-F62B-20B4-507A-BEA5D355DD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BF799A8-FC43-42C1-ABEF-986124EE4636}" type="slidenum">
              <a:t>34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316DFB-0543-1CA6-BFEA-F7953B426D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B950B9-F948-D90B-032F-82A9A8CAFA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9F516D-A34F-2D85-BAE3-AA0D34F559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6346E50-AD32-4A36-9A93-83C561219646}" type="slidenum">
              <a:t>35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0225A5-5FB9-FA19-635B-71164ADCBD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257349-96EB-D5D3-94F8-D7807BA702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E1261-407A-59A0-BA3A-C80211D1A1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ADC7FB7-E4B0-4A50-96C3-00ABFB976185}" type="slidenum">
              <a:t>36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4C20F4-0AC2-A82D-2BE5-0EC51F2B73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9CAC31-2288-14A4-382D-195BE47B75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D6AEC-224B-EC65-6A5E-EBDD031594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F5EA12C-D832-4760-86F5-8DBEDBFDACE0}" type="slidenum">
              <a:t>37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24ABE3-9983-5061-5C7F-96DC305B4E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E7049D-B966-BDD8-7F99-59CD2A3242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F06D38-385F-51E5-CBCF-F032778826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9C7239E-2A00-493F-9E44-93BCDCB645D8}" type="slidenum">
              <a:t>38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F1798B-1930-E731-C8A1-B3E292255B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C2B2FB-CC63-CE37-F619-8C59C7BD1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EB071-2DBD-3841-F8A6-D4EA730D90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503EFA2-D369-47E3-B18E-D43B1592E428}" type="slidenum">
              <a:t>39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0F29A0-6433-79AD-B8DE-9E16A3ED13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57C669-6424-1454-E9A6-9FAAA54601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D733D-ED06-80D8-F853-5A830BEFC0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67972F-0461-4F02-B51D-1E96A0D71568}" type="slidenum">
              <a:t>40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5CA741-DC7F-A703-59BD-32AC0807AC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3DD119-ECED-16BE-E2D3-FCA26C1BFE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FA5AD-2C07-47D5-83D8-991BB4A4D5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46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D9EBEF-1C6C-DBE0-AFAF-D81B7F4F5E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991DB55-B34D-4C04-8EE4-623802288022}" type="slidenum">
              <a:t>41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DA37BF-6C70-6F04-6843-7CA34153FF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646A67-6B32-292A-23F1-816D0B49CC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1EC11-6917-484D-92C4-3922901856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796DE30-977A-4AC9-A6D5-EB919D0F5226}" type="slidenum">
              <a:t>42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4B9534-AEAA-792A-E1AF-442DBFD619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F1AC1C-A953-4E38-6E91-5A10ABC9C9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D3596-8B40-2466-A936-9BA1D85586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D8B031F-22C1-4231-B41C-0E5DC9880522}" type="slidenum">
              <a:t>43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320BBC-AFBF-5F71-64A0-774C845836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A1CB97-00DA-FB3E-2469-A5985C6826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837CF7-E1F6-2A7E-54C9-6229B4B4D8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0279329-3EAE-4022-8A9F-39BBABD5CD54}" type="slidenum">
              <a:t>44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3F1812-750F-ED65-50ED-13F2E1BFB4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34017E-E4AA-D601-1EAE-CF2F2AAA3B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6D245-3CA4-4523-4B97-94644A1689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5C490F0-37E1-4B86-A06E-B729C3464550}" type="slidenum">
              <a:t>45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4D7CB2-796D-5BCE-6FCA-E074C4ACC3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DBAACE-6467-AAE4-1A01-03F874D3DC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F40F9F-4B00-BADD-42CE-47C828AEAB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B75692D-A1AE-42F3-B3DF-D10870D181E4}" type="slidenum">
              <a:t>46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A3BCE-12AC-616A-8537-803278DD81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E28F09-0FA3-5DEA-06BC-D882C54495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F40F9F-4B00-BADD-42CE-47C828AEAB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B75692D-A1AE-42F3-B3DF-D10870D181E4}" type="slidenum">
              <a:t>47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A3BCE-12AC-616A-8537-803278DD81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E28F09-0FA3-5DEA-06BC-D882C54495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2352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F40F9F-4B00-BADD-42CE-47C828AEAB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B75692D-A1AE-42F3-B3DF-D10870D181E4}" type="slidenum">
              <a:t>48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A3BCE-12AC-616A-8537-803278DD81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E28F09-0FA3-5DEA-06BC-D882C54495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0896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FA5AD-2C07-47D5-83D8-991BB4A4D5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9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출철</a:t>
            </a:r>
            <a:r>
              <a:rPr lang="en-US" altLang="ko-KR" dirty="0"/>
              <a:t>:</a:t>
            </a:r>
            <a:r>
              <a:rPr lang="en-US" altLang="ko-KR" dirty="0">
                <a:hlinkClick r:id="rId3"/>
              </a:rPr>
              <a:t>AI </a:t>
            </a:r>
            <a:r>
              <a:rPr lang="ko-KR" altLang="en-US" dirty="0">
                <a:hlinkClick r:id="rId3"/>
              </a:rPr>
              <a:t>소설이 쏟아져 심사불가능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신인 작가 작품 심사중단</a:t>
            </a:r>
            <a:r>
              <a:rPr lang="en-US" altLang="ko-KR" dirty="0">
                <a:hlinkClick r:id="rId3"/>
              </a:rPr>
              <a:t>. - </a:t>
            </a:r>
            <a:r>
              <a:rPr lang="ko-KR" altLang="en-US" dirty="0">
                <a:hlinkClick r:id="rId3"/>
              </a:rPr>
              <a:t>뉴스페이퍼 </a:t>
            </a:r>
            <a:r>
              <a:rPr lang="en-US" altLang="ko-KR" dirty="0">
                <a:hlinkClick r:id="rId3"/>
              </a:rPr>
              <a:t>(news-paper.co.kr)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최근 문학계에서도 </a:t>
            </a:r>
            <a:r>
              <a:rPr lang="en-US" altLang="ko-KR" dirty="0"/>
              <a:t>ai </a:t>
            </a:r>
            <a:r>
              <a:rPr lang="ko-KR" altLang="en-US" dirty="0"/>
              <a:t>소설이 등장하고 있다</a:t>
            </a:r>
            <a:r>
              <a:rPr lang="en-US" altLang="ko-KR" dirty="0"/>
              <a:t>. </a:t>
            </a:r>
            <a:r>
              <a:rPr lang="ko-KR" altLang="en-US" dirty="0"/>
              <a:t>이 기사에 따르면 한 공상과학 잡지는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인공지능으로 작성된 수백 개의 작품으로 인해 더 이상 새로운 작품을 받지 않기로 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사람들이 소설 출판을 통해 돈을 벌기 위한 방법으로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챗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지피톼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같은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AI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로 소설을 찍어내서 투고를 하고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있따고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밝히며 질이 떨어지는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ai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소설을 과도하게 생성하고 있다고 합니다</a:t>
            </a:r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대중적인 소비를 위해 생성된 빠른 문학 작품이 많아지며 정성이 담긴 고품질의 작품보다는 양산형 작품이 더 많이 관심을 받고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문학적 가치가 하향될 수 있습니다</a:t>
            </a:r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이처럼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AI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시대의 도래로 문학계에는 다양한 부정적인 반응이 발생할 수 있습니다</a:t>
            </a:r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92945-DF96-4D8D-AB85-AC6DE845E9D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79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브런치 사이트는 사람들의 개인적인 생각들을 자유롭게 올리고 공유하는 곳입니다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구글에서 브런치 사이트만 나오게 검색 키워드를 설정하여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'ai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소설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'ai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작가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'ai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문학 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'ai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저작권 침해 를 검색해서 단어를 가져 왔습니다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ko-KR" altLang="en-US" dirty="0"/>
            </a:b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2010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년대에는 인공지능과 관련된 단어가 개발 이외에는 크게 없었다는 것을 알 수 있습니다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92945-DF96-4D8D-AB85-AC6DE845E9D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44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 까지도 로봇  </a:t>
            </a:r>
            <a:r>
              <a:rPr lang="en-US" altLang="ko-KR" dirty="0"/>
              <a:t>,</a:t>
            </a:r>
            <a:r>
              <a:rPr lang="ko-KR" altLang="en-US" dirty="0"/>
              <a:t>미래 </a:t>
            </a:r>
            <a:r>
              <a:rPr lang="en-US" altLang="ko-KR" dirty="0"/>
              <a:t>,</a:t>
            </a:r>
            <a:r>
              <a:rPr lang="ko-KR" altLang="en-US" dirty="0"/>
              <a:t>지능 정도만 있는 것을 확인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92945-DF96-4D8D-AB85-AC6DE845E9D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52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2023</a:t>
            </a:r>
            <a:r>
              <a:rPr lang="ko-KR" altLang="en-US" dirty="0"/>
              <a:t>년도에 이르러서는 </a:t>
            </a:r>
            <a:r>
              <a:rPr lang="en-US" altLang="ko-KR" dirty="0"/>
              <a:t>ai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관련된 단어들이 많이 쓰이기 시작한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저작권</a:t>
            </a:r>
            <a:r>
              <a:rPr lang="en-US" altLang="ko-KR" dirty="0"/>
              <a:t>, </a:t>
            </a:r>
            <a:r>
              <a:rPr lang="ko-KR" altLang="en-US" dirty="0"/>
              <a:t>인공</a:t>
            </a:r>
            <a:r>
              <a:rPr lang="en-US" altLang="ko-KR" dirty="0"/>
              <a:t>, </a:t>
            </a:r>
            <a:r>
              <a:rPr lang="ko-KR" altLang="en-US" dirty="0"/>
              <a:t>문제</a:t>
            </a:r>
            <a:r>
              <a:rPr lang="en-US" altLang="ko-KR" dirty="0"/>
              <a:t>, </a:t>
            </a:r>
            <a:r>
              <a:rPr lang="ko-KR" altLang="en-US" dirty="0"/>
              <a:t>창작</a:t>
            </a:r>
            <a:r>
              <a:rPr lang="en-US" altLang="ko-KR" dirty="0"/>
              <a:t>, </a:t>
            </a:r>
            <a:r>
              <a:rPr lang="ko-KR" altLang="en-US" dirty="0"/>
              <a:t>저작물 등등이 많이 쓰였습니다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가장 먼저 저작권</a:t>
            </a:r>
            <a:r>
              <a:rPr lang="en-US" altLang="ko-KR" dirty="0"/>
              <a:t>, </a:t>
            </a:r>
            <a:r>
              <a:rPr lang="ko-KR" altLang="en-US" dirty="0"/>
              <a:t>저작물</a:t>
            </a:r>
            <a:r>
              <a:rPr lang="en-US" altLang="ko-KR" dirty="0"/>
              <a:t>,</a:t>
            </a:r>
            <a:r>
              <a:rPr lang="ko-KR" altLang="en-US" dirty="0"/>
              <a:t>문제에 관한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많이 등장한 단어 들 중 하나로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대량의 텍스트 데이터를 학습하고 기존 작품의 스타일을 모방할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표절과 저작권 문제가 발생할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작가들과 출판사들은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창작물을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92945-DF96-4D8D-AB85-AC6DE845E9D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88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2015, 2023</a:t>
            </a:r>
            <a:r>
              <a:rPr lang="ko-KR" altLang="en-US" dirty="0"/>
              <a:t>년의 저작권</a:t>
            </a:r>
            <a:r>
              <a:rPr lang="en-US" altLang="ko-KR" dirty="0"/>
              <a:t>, </a:t>
            </a:r>
            <a:r>
              <a:rPr lang="ko-KR" altLang="en-US" dirty="0"/>
              <a:t>창작</a:t>
            </a:r>
            <a:r>
              <a:rPr lang="en-US" altLang="ko-KR" dirty="0"/>
              <a:t>, </a:t>
            </a:r>
            <a:r>
              <a:rPr lang="ko-KR" altLang="en-US" dirty="0"/>
              <a:t>문제 </a:t>
            </a:r>
            <a:r>
              <a:rPr lang="en-US" altLang="ko-KR" dirty="0"/>
              <a:t>, </a:t>
            </a:r>
            <a:r>
              <a:rPr lang="ko-KR" altLang="en-US" dirty="0"/>
              <a:t>보호 키워드의 작성 추이를 표로 나타낸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스택을 쌓았는데 보이는 것처럼 </a:t>
            </a:r>
            <a:r>
              <a:rPr lang="en-US" altLang="ko-KR" dirty="0"/>
              <a:t>2023</a:t>
            </a:r>
            <a:r>
              <a:rPr lang="ko-KR" altLang="en-US" dirty="0"/>
              <a:t>년에 저작권과 작가에 대한 보호 문제가 대두된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ai 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위와 같은 문제들을 해결하기 위해 문학계는 인간 작가들과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상호작용을 고려하는 적절한 방안을 모색해야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인간 작가들과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협력하여 창의적인 작품을 만드는 등의 방법으로 문학적 생태계를 보호하고 발전시킬 수 있을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저작권 보호와 투명한 사용 조건 등의 정책적인 개선이 필요할 수도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결국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문학의 조화를 이루는 방향으로 노력해야 문학계의 발전과 다양성을 지킬 수 있을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92945-DF96-4D8D-AB85-AC6DE845E9D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70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현행 저작권법상 에서는 </a:t>
            </a:r>
            <a:r>
              <a:rPr lang="en-US" altLang="ko-KR" dirty="0"/>
              <a:t>ai</a:t>
            </a:r>
            <a:r>
              <a:rPr lang="ko-KR" altLang="en-US" dirty="0"/>
              <a:t>에 대한 저작권인정은 어렵고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인정되고 있지 않습니다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시대가 다가온 지금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AI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에 대해 독자적인 법인격이 인정될지 여부는 불투명하고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AI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가 생성한 결과물에 대한 권리는 누구에게 귀속될지 판단하기 어렵습니다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endParaRPr lang="en-US" altLang="ko-KR" b="1" i="0" dirty="0">
              <a:solidFill>
                <a:srgbClr val="333333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결론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: ai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소설이 등장하면서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작가들의 창작물을 보호 해야 하는데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작품을 생성하는 능력이 향상되면  작가들은 더 많은 경쟁에 직면할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AI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 의해 작성된 작품이 독자들에게 인기를 끌면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실제 작가들은 자신의 작품을 판매하거나 성공적으로 출판하는 데 어려움을 겪을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  <a:p>
            <a:endParaRPr lang="en-US" altLang="ko-KR" b="1" i="0" dirty="0">
              <a:solidFill>
                <a:srgbClr val="333333"/>
              </a:solidFill>
              <a:effectLst/>
              <a:latin typeface="Noto Sans KR"/>
            </a:endParaRPr>
          </a:p>
          <a:p>
            <a:endParaRPr lang="en-US" altLang="ko-KR" b="1" i="0" dirty="0">
              <a:solidFill>
                <a:srgbClr val="333333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92945-DF96-4D8D-AB85-AC6DE845E9D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2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8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3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33.jpeg"/><Relationship Id="rId4" Type="http://schemas.openxmlformats.org/officeDocument/2006/relationships/image" Target="../media/image23.jpe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28.png"/><Relationship Id="rId26" Type="http://schemas.openxmlformats.org/officeDocument/2006/relationships/image" Target="../media/image59.png"/><Relationship Id="rId3" Type="http://schemas.openxmlformats.org/officeDocument/2006/relationships/image" Target="../media/image15.png"/><Relationship Id="rId21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57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6.png"/><Relationship Id="rId19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22.png"/><Relationship Id="rId22" Type="http://schemas.openxmlformats.org/officeDocument/2006/relationships/image" Target="../media/image34.png"/><Relationship Id="rId27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28.png"/><Relationship Id="rId26" Type="http://schemas.openxmlformats.org/officeDocument/2006/relationships/image" Target="../media/image59.png"/><Relationship Id="rId3" Type="http://schemas.openxmlformats.org/officeDocument/2006/relationships/image" Target="../media/image15.png"/><Relationship Id="rId21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57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23" Type="http://schemas.openxmlformats.org/officeDocument/2006/relationships/image" Target="../media/image56.png"/><Relationship Id="rId10" Type="http://schemas.openxmlformats.org/officeDocument/2006/relationships/image" Target="../media/image46.png"/><Relationship Id="rId19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22.png"/><Relationship Id="rId22" Type="http://schemas.openxmlformats.org/officeDocument/2006/relationships/image" Target="../media/image34.png"/><Relationship Id="rId27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28.png"/><Relationship Id="rId26" Type="http://schemas.openxmlformats.org/officeDocument/2006/relationships/image" Target="../media/image59.png"/><Relationship Id="rId3" Type="http://schemas.openxmlformats.org/officeDocument/2006/relationships/image" Target="../media/image15.png"/><Relationship Id="rId21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57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23" Type="http://schemas.openxmlformats.org/officeDocument/2006/relationships/image" Target="../media/image56.png"/><Relationship Id="rId10" Type="http://schemas.openxmlformats.org/officeDocument/2006/relationships/image" Target="../media/image46.png"/><Relationship Id="rId19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22.png"/><Relationship Id="rId22" Type="http://schemas.openxmlformats.org/officeDocument/2006/relationships/image" Target="../media/image34.png"/><Relationship Id="rId27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28.png"/><Relationship Id="rId26" Type="http://schemas.openxmlformats.org/officeDocument/2006/relationships/image" Target="../media/image59.png"/><Relationship Id="rId3" Type="http://schemas.openxmlformats.org/officeDocument/2006/relationships/image" Target="../media/image15.png"/><Relationship Id="rId21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57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23" Type="http://schemas.openxmlformats.org/officeDocument/2006/relationships/image" Target="../media/image56.png"/><Relationship Id="rId28" Type="http://schemas.openxmlformats.org/officeDocument/2006/relationships/image" Target="../media/image65.png"/><Relationship Id="rId10" Type="http://schemas.openxmlformats.org/officeDocument/2006/relationships/image" Target="../media/image46.png"/><Relationship Id="rId19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22.png"/><Relationship Id="rId22" Type="http://schemas.openxmlformats.org/officeDocument/2006/relationships/image" Target="../media/image34.png"/><Relationship Id="rId27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hitmem.kr/read/123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fif"/><Relationship Id="rId5" Type="http://schemas.openxmlformats.org/officeDocument/2006/relationships/image" Target="../media/image10.jfif"/><Relationship Id="rId4" Type="http://schemas.openxmlformats.org/officeDocument/2006/relationships/image" Target="../media/image9.jfif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1" t="-277038" r="-266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95A8C4-1885-E8C7-0E7E-7E7A37A8D6ED}"/>
              </a:ext>
            </a:extLst>
          </p:cNvPr>
          <p:cNvGrpSpPr/>
          <p:nvPr/>
        </p:nvGrpSpPr>
        <p:grpSpPr>
          <a:xfrm>
            <a:off x="2925352" y="1372000"/>
            <a:ext cx="12437295" cy="7543000"/>
            <a:chOff x="2057400" y="1257300"/>
            <a:chExt cx="12437295" cy="7543000"/>
          </a:xfrm>
        </p:grpSpPr>
        <p:grpSp>
          <p:nvGrpSpPr>
            <p:cNvPr id="4" name="Group 4"/>
            <p:cNvGrpSpPr/>
            <p:nvPr/>
          </p:nvGrpSpPr>
          <p:grpSpPr>
            <a:xfrm>
              <a:off x="2057400" y="1257300"/>
              <a:ext cx="12437295" cy="7543000"/>
              <a:chOff x="0" y="0"/>
              <a:chExt cx="38391892" cy="2328400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97464" y="72389"/>
                <a:ext cx="38247113" cy="23139225"/>
              </a:xfrm>
              <a:custGeom>
                <a:avLst/>
                <a:gdLst/>
                <a:ahLst/>
                <a:cxnLst/>
                <a:rect l="l" t="t" r="r" b="b"/>
                <a:pathLst>
                  <a:path w="38247113" h="2313922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avLst/>
                <a:gdLst/>
                <a:ahLst/>
                <a:cxnLst/>
                <a:rect l="l" t="t" r="r" b="b"/>
                <a:pathLst>
                  <a:path w="38391892" h="23284004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244929" y="3466866"/>
              <a:ext cx="12062237" cy="31238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7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AI </a:t>
              </a:r>
              <a:r>
                <a:rPr lang="ko-KR" altLang="en-US" sz="7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논문</a:t>
              </a:r>
              <a:r>
                <a:rPr lang="en-US" altLang="ko-KR" sz="7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, </a:t>
              </a:r>
              <a:r>
                <a:rPr lang="ko-KR" altLang="en-US" sz="7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문서</a:t>
              </a:r>
              <a:r>
                <a:rPr lang="en-US" altLang="ko-KR" sz="7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, </a:t>
              </a:r>
              <a:r>
                <a:rPr lang="ko-KR" altLang="en-US" sz="7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보고서</a:t>
              </a:r>
              <a:endParaRPr lang="en-US" altLang="ko-KR" sz="7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  <a:p>
              <a:pPr algn="ctr">
                <a:lnSpc>
                  <a:spcPts val="7699"/>
                </a:lnSpc>
              </a:pPr>
              <a:r>
                <a:rPr lang="ko-KR" altLang="en-US" sz="7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 </a:t>
              </a:r>
              <a:br>
                <a:rPr lang="en-US" altLang="ko-KR" sz="7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</a:br>
              <a:r>
                <a:rPr lang="ko-KR" altLang="en-US" sz="115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분석</a:t>
              </a:r>
              <a:endParaRPr lang="ko-KR" altLang="en-US" sz="7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D224FBDA-3920-B884-9C62-53376A856046}"/>
              </a:ext>
            </a:extLst>
          </p:cNvPr>
          <p:cNvSpPr txBox="1">
            <a:spLocks/>
          </p:cNvSpPr>
          <p:nvPr/>
        </p:nvSpPr>
        <p:spPr>
          <a:xfrm>
            <a:off x="910743" y="1683543"/>
            <a:ext cx="15091257" cy="64692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96605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88307" y="1028700"/>
            <a:ext cx="8324311" cy="3681879"/>
            <a:chOff x="0" y="0"/>
            <a:chExt cx="11099081" cy="4909172"/>
          </a:xfrm>
        </p:grpSpPr>
        <p:sp>
          <p:nvSpPr>
            <p:cNvPr id="4" name="AutoShape 4"/>
            <p:cNvSpPr/>
            <p:nvPr/>
          </p:nvSpPr>
          <p:spPr>
            <a:xfrm>
              <a:off x="278681" y="302357"/>
              <a:ext cx="10820400" cy="46068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821845" cy="4586843"/>
            </a:xfrm>
            <a:custGeom>
              <a:avLst/>
              <a:gdLst/>
              <a:ahLst/>
              <a:cxnLst/>
              <a:rect l="l" t="t" r="r" b="b"/>
              <a:pathLst>
                <a:path w="10821845" h="4586843">
                  <a:moveTo>
                    <a:pt x="0" y="0"/>
                  </a:moveTo>
                  <a:lnTo>
                    <a:pt x="10821845" y="0"/>
                  </a:lnTo>
                  <a:lnTo>
                    <a:pt x="10821845" y="4586843"/>
                  </a:lnTo>
                  <a:lnTo>
                    <a:pt x="0" y="4586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1290" t="-81011" r="-21589" b="-39541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88307" y="5081654"/>
            <a:ext cx="4010756" cy="4176646"/>
            <a:chOff x="0" y="0"/>
            <a:chExt cx="5347675" cy="5568861"/>
          </a:xfrm>
        </p:grpSpPr>
        <p:sp>
          <p:nvSpPr>
            <p:cNvPr id="7" name="AutoShape 7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070439" cy="5266504"/>
            </a:xfrm>
            <a:custGeom>
              <a:avLst/>
              <a:gdLst/>
              <a:ahLst/>
              <a:cxnLst/>
              <a:rect l="l" t="t" r="r" b="b"/>
              <a:pathLst>
                <a:path w="5070439" h="5266504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767" t="-46356" r="-16263" b="-7753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601861" y="5081654"/>
            <a:ext cx="4010756" cy="4176646"/>
            <a:chOff x="0" y="0"/>
            <a:chExt cx="5347675" cy="5568861"/>
          </a:xfrm>
        </p:grpSpPr>
        <p:sp>
          <p:nvSpPr>
            <p:cNvPr id="10" name="AutoShape 10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070439" cy="5266504"/>
            </a:xfrm>
            <a:custGeom>
              <a:avLst/>
              <a:gdLst/>
              <a:ahLst/>
              <a:cxnLst/>
              <a:rect l="l" t="t" r="r" b="b"/>
              <a:pathLst>
                <a:path w="5070439" h="5266504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2207" b="-2220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89456" y="1529407"/>
            <a:ext cx="6211483" cy="7228185"/>
            <a:chOff x="0" y="0"/>
            <a:chExt cx="19173831" cy="22312223"/>
          </a:xfrm>
        </p:grpSpPr>
        <p:sp>
          <p:nvSpPr>
            <p:cNvPr id="14" name="Freeform 14"/>
            <p:cNvSpPr/>
            <p:nvPr/>
          </p:nvSpPr>
          <p:spPr>
            <a:xfrm>
              <a:off x="72390" y="72390"/>
              <a:ext cx="19029052" cy="22167443"/>
            </a:xfrm>
            <a:custGeom>
              <a:avLst/>
              <a:gdLst/>
              <a:ahLst/>
              <a:cxnLst/>
              <a:rect l="l" t="t" r="r" b="b"/>
              <a:pathLst>
                <a:path w="19029052" h="22167443">
                  <a:moveTo>
                    <a:pt x="0" y="0"/>
                  </a:moveTo>
                  <a:lnTo>
                    <a:pt x="19029052" y="0"/>
                  </a:lnTo>
                  <a:lnTo>
                    <a:pt x="19029052" y="22167443"/>
                  </a:lnTo>
                  <a:lnTo>
                    <a:pt x="0" y="22167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9173831" cy="22312223"/>
            </a:xfrm>
            <a:custGeom>
              <a:avLst/>
              <a:gdLst/>
              <a:ahLst/>
              <a:cxnLst/>
              <a:rect l="l" t="t" r="r" b="b"/>
              <a:pathLst>
                <a:path w="19173831" h="22312223">
                  <a:moveTo>
                    <a:pt x="19029051" y="22167444"/>
                  </a:moveTo>
                  <a:lnTo>
                    <a:pt x="19173831" y="22167444"/>
                  </a:lnTo>
                  <a:lnTo>
                    <a:pt x="19173831" y="22312223"/>
                  </a:lnTo>
                  <a:lnTo>
                    <a:pt x="19029051" y="22312223"/>
                  </a:lnTo>
                  <a:lnTo>
                    <a:pt x="19029051" y="2216744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167444"/>
                  </a:lnTo>
                  <a:lnTo>
                    <a:pt x="0" y="22167444"/>
                  </a:lnTo>
                  <a:lnTo>
                    <a:pt x="0" y="144780"/>
                  </a:lnTo>
                  <a:close/>
                  <a:moveTo>
                    <a:pt x="0" y="22167444"/>
                  </a:moveTo>
                  <a:lnTo>
                    <a:pt x="144780" y="22167444"/>
                  </a:lnTo>
                  <a:lnTo>
                    <a:pt x="144780" y="22312223"/>
                  </a:lnTo>
                  <a:lnTo>
                    <a:pt x="0" y="22312223"/>
                  </a:lnTo>
                  <a:lnTo>
                    <a:pt x="0" y="22167444"/>
                  </a:lnTo>
                  <a:close/>
                  <a:moveTo>
                    <a:pt x="19029051" y="144780"/>
                  </a:moveTo>
                  <a:lnTo>
                    <a:pt x="19173831" y="144780"/>
                  </a:lnTo>
                  <a:lnTo>
                    <a:pt x="19173831" y="22167444"/>
                  </a:lnTo>
                  <a:lnTo>
                    <a:pt x="19029051" y="22167444"/>
                  </a:lnTo>
                  <a:lnTo>
                    <a:pt x="19029051" y="144780"/>
                  </a:lnTo>
                  <a:close/>
                  <a:moveTo>
                    <a:pt x="144780" y="22167444"/>
                  </a:moveTo>
                  <a:lnTo>
                    <a:pt x="19029051" y="22167444"/>
                  </a:lnTo>
                  <a:lnTo>
                    <a:pt x="19029051" y="22312223"/>
                  </a:lnTo>
                  <a:lnTo>
                    <a:pt x="144780" y="22312223"/>
                  </a:lnTo>
                  <a:lnTo>
                    <a:pt x="144780" y="22167444"/>
                  </a:lnTo>
                  <a:close/>
                  <a:moveTo>
                    <a:pt x="19029051" y="0"/>
                  </a:moveTo>
                  <a:lnTo>
                    <a:pt x="19173831" y="0"/>
                  </a:lnTo>
                  <a:lnTo>
                    <a:pt x="19173831" y="144780"/>
                  </a:lnTo>
                  <a:lnTo>
                    <a:pt x="19029051" y="144780"/>
                  </a:lnTo>
                  <a:lnTo>
                    <a:pt x="1902905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9029051" y="0"/>
                  </a:lnTo>
                  <a:lnTo>
                    <a:pt x="1902905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73431" y="2585393"/>
            <a:ext cx="6038133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9"/>
              </a:lnSpc>
            </a:pPr>
            <a:r>
              <a:rPr lang="en-US" sz="132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2005</a:t>
            </a:r>
            <a:r>
              <a:rPr lang="ko-KR" altLang="en-US" sz="132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endParaRPr lang="en-US" sz="132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56153" y="5502592"/>
            <a:ext cx="4878090" cy="65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8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이전</a:t>
            </a:r>
            <a:endParaRPr lang="en-US" sz="8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24303C5E-AEA7-AC18-8DEC-A8D24E3C8709}"/>
              </a:ext>
            </a:extLst>
          </p:cNvPr>
          <p:cNvGrpSpPr/>
          <p:nvPr/>
        </p:nvGrpSpPr>
        <p:grpSpPr>
          <a:xfrm>
            <a:off x="9254779" y="1048512"/>
            <a:ext cx="8149911" cy="3420320"/>
            <a:chOff x="0" y="0"/>
            <a:chExt cx="27286682" cy="12892621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4E8FDD29-C8B2-8D6A-6840-4C38BFB9908E}"/>
                </a:ext>
              </a:extLst>
            </p:cNvPr>
            <p:cNvSpPr/>
            <p:nvPr/>
          </p:nvSpPr>
          <p:spPr>
            <a:xfrm>
              <a:off x="40686" y="102818"/>
              <a:ext cx="27141904" cy="12747841"/>
            </a:xfrm>
            <a:custGeom>
              <a:avLst/>
              <a:gdLst/>
              <a:ahLst/>
              <a:cxnLst/>
              <a:rect l="l" t="t" r="r" b="b"/>
              <a:pathLst>
                <a:path w="27141902" h="12747841">
                  <a:moveTo>
                    <a:pt x="0" y="0"/>
                  </a:moveTo>
                  <a:lnTo>
                    <a:pt x="27141902" y="0"/>
                  </a:lnTo>
                  <a:lnTo>
                    <a:pt x="27141902" y="12747841"/>
                  </a:lnTo>
                  <a:lnTo>
                    <a:pt x="0" y="1274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r>
                <a:rPr lang="en-US" altLang="ko-KR" sz="2400" dirty="0"/>
                <a:t>2005</a:t>
              </a:r>
              <a:r>
                <a:rPr lang="ko-KR" altLang="en-US" sz="2400" dirty="0"/>
                <a:t>년 이전은 </a:t>
              </a:r>
              <a:r>
                <a:rPr lang="en-US" altLang="ko-KR" sz="2400" dirty="0"/>
                <a:t>“</a:t>
              </a:r>
              <a:r>
                <a:rPr lang="ko-KR" altLang="en-US" sz="2400" dirty="0"/>
                <a:t>과학</a:t>
              </a:r>
              <a:r>
                <a:rPr lang="en-US" altLang="ko-KR" sz="2400" dirty="0"/>
                <a:t>”,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“</a:t>
              </a:r>
              <a:r>
                <a:rPr lang="ko-KR" altLang="en-US" sz="2400" dirty="0"/>
                <a:t>기술</a:t>
              </a:r>
              <a:r>
                <a:rPr lang="en-US" altLang="ko-KR" sz="2400" dirty="0"/>
                <a:t>”</a:t>
              </a:r>
              <a:r>
                <a:rPr lang="ko-KR" altLang="en-US" sz="2400" dirty="0"/>
                <a:t>등과 같은 인공지능의 구체적인 기술보다는</a:t>
              </a:r>
              <a:r>
                <a:rPr lang="en-US" altLang="ko-KR" sz="2400" dirty="0"/>
                <a:t> </a:t>
              </a:r>
              <a:r>
                <a:rPr lang="ko-KR" altLang="en-US" sz="2400" dirty="0"/>
                <a:t>단순한 과학 기술의 관념적인 단어로 생각되어졌다고 보인다</a:t>
              </a:r>
              <a:r>
                <a:rPr lang="en-US" altLang="ko-KR" sz="2400" dirty="0"/>
                <a:t>. </a:t>
              </a:r>
            </a:p>
            <a:p>
              <a:endParaRPr lang="en-US" altLang="ko-KR" sz="2400" dirty="0"/>
            </a:p>
            <a:p>
              <a:r>
                <a:rPr lang="ko-KR" altLang="en-US" sz="2400" dirty="0"/>
                <a:t>또한 </a:t>
              </a:r>
              <a:r>
                <a:rPr lang="en-US" altLang="ko-KR" sz="2400" dirty="0"/>
                <a:t>“</a:t>
              </a:r>
              <a:r>
                <a:rPr lang="ko-KR" altLang="en-US" sz="2400" dirty="0"/>
                <a:t>아인슈타인</a:t>
              </a:r>
              <a:r>
                <a:rPr lang="en-US" altLang="ko-KR" sz="2400" dirty="0"/>
                <a:t>”, “</a:t>
              </a:r>
              <a:r>
                <a:rPr lang="ko-KR" altLang="en-US" sz="2400" dirty="0"/>
                <a:t>레오나르도</a:t>
              </a:r>
              <a:r>
                <a:rPr lang="en-US" altLang="ko-KR" sz="2400" dirty="0"/>
                <a:t>”</a:t>
              </a:r>
              <a:r>
                <a:rPr lang="ko-KR" altLang="en-US" sz="2400" dirty="0"/>
                <a:t>와 같은 천재 과학자들이 관련 검색어로 나온 것으로 보아 천재적인 두뇌를 많이 떠올린 것으로 보여진다</a:t>
              </a:r>
              <a:r>
                <a:rPr lang="en-US" altLang="ko-KR" sz="2400" dirty="0"/>
                <a:t>. </a:t>
              </a:r>
              <a:r>
                <a:rPr lang="ko-KR" altLang="en-US" sz="2400" dirty="0"/>
                <a:t> </a:t>
              </a: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A90564B-2D0B-C687-D696-F2501F314198}"/>
                </a:ext>
              </a:extLst>
            </p:cNvPr>
            <p:cNvSpPr/>
            <p:nvPr/>
          </p:nvSpPr>
          <p:spPr>
            <a:xfrm>
              <a:off x="0" y="0"/>
              <a:ext cx="27286682" cy="12892621"/>
            </a:xfrm>
            <a:custGeom>
              <a:avLst/>
              <a:gdLst/>
              <a:ahLst/>
              <a:cxnLst/>
              <a:rect l="l" t="t" r="r" b="b"/>
              <a:pathLst>
                <a:path w="27286682" h="12892621">
                  <a:moveTo>
                    <a:pt x="27141903" y="12747841"/>
                  </a:moveTo>
                  <a:lnTo>
                    <a:pt x="27286682" y="12747841"/>
                  </a:lnTo>
                  <a:lnTo>
                    <a:pt x="27286682" y="12892621"/>
                  </a:lnTo>
                  <a:lnTo>
                    <a:pt x="27141903" y="12892621"/>
                  </a:lnTo>
                  <a:lnTo>
                    <a:pt x="27141903" y="127478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747841"/>
                  </a:lnTo>
                  <a:lnTo>
                    <a:pt x="0" y="12747841"/>
                  </a:lnTo>
                  <a:lnTo>
                    <a:pt x="0" y="144780"/>
                  </a:lnTo>
                  <a:close/>
                  <a:moveTo>
                    <a:pt x="0" y="12747841"/>
                  </a:moveTo>
                  <a:lnTo>
                    <a:pt x="144780" y="12747841"/>
                  </a:lnTo>
                  <a:lnTo>
                    <a:pt x="144780" y="12892621"/>
                  </a:lnTo>
                  <a:lnTo>
                    <a:pt x="0" y="12892621"/>
                  </a:lnTo>
                  <a:lnTo>
                    <a:pt x="0" y="12747841"/>
                  </a:lnTo>
                  <a:close/>
                  <a:moveTo>
                    <a:pt x="27141903" y="144780"/>
                  </a:moveTo>
                  <a:lnTo>
                    <a:pt x="27286682" y="144780"/>
                  </a:lnTo>
                  <a:lnTo>
                    <a:pt x="27286682" y="12747841"/>
                  </a:lnTo>
                  <a:lnTo>
                    <a:pt x="27141903" y="12747841"/>
                  </a:lnTo>
                  <a:lnTo>
                    <a:pt x="27141903" y="144780"/>
                  </a:lnTo>
                  <a:close/>
                  <a:moveTo>
                    <a:pt x="144780" y="12747841"/>
                  </a:moveTo>
                  <a:lnTo>
                    <a:pt x="27141903" y="12747841"/>
                  </a:lnTo>
                  <a:lnTo>
                    <a:pt x="27141903" y="12892621"/>
                  </a:lnTo>
                  <a:lnTo>
                    <a:pt x="144780" y="12892621"/>
                  </a:lnTo>
                  <a:lnTo>
                    <a:pt x="144780" y="12747841"/>
                  </a:lnTo>
                  <a:close/>
                  <a:moveTo>
                    <a:pt x="27141903" y="0"/>
                  </a:moveTo>
                  <a:lnTo>
                    <a:pt x="27286682" y="0"/>
                  </a:lnTo>
                  <a:lnTo>
                    <a:pt x="27286682" y="144780"/>
                  </a:lnTo>
                  <a:lnTo>
                    <a:pt x="27141903" y="144780"/>
                  </a:lnTo>
                  <a:lnTo>
                    <a:pt x="271419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141903" y="0"/>
                  </a:lnTo>
                  <a:lnTo>
                    <a:pt x="271419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098" name="Picture 2" descr="노벨사이언스 모바일 사이트, 인류의 최대 과학 공헌자 - 아인슈타인">
            <a:extLst>
              <a:ext uri="{FF2B5EF4-FFF2-40B4-BE49-F238E27FC236}">
                <a16:creationId xmlns:a16="http://schemas.microsoft.com/office/drawing/2014/main" id="{17FE015F-BFFF-18C4-986D-CCD5CAB2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15" y="5081653"/>
            <a:ext cx="3849294" cy="394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레오나르도 다빈치 (r772 판) - 나무위키">
            <a:extLst>
              <a:ext uri="{FF2B5EF4-FFF2-40B4-BE49-F238E27FC236}">
                <a16:creationId xmlns:a16="http://schemas.microsoft.com/office/drawing/2014/main" id="{A544DF20-141F-866A-8846-662C869B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147" y="5072556"/>
            <a:ext cx="3849294" cy="3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4">
            <a:extLst>
              <a:ext uri="{FF2B5EF4-FFF2-40B4-BE49-F238E27FC236}">
                <a16:creationId xmlns:a16="http://schemas.microsoft.com/office/drawing/2014/main" id="{020DF6FB-0CDD-932C-4FA7-1DDF52E42B05}"/>
              </a:ext>
            </a:extLst>
          </p:cNvPr>
          <p:cNvSpPr/>
          <p:nvPr/>
        </p:nvSpPr>
        <p:spPr>
          <a:xfrm>
            <a:off x="-2303983" y="-82461"/>
            <a:ext cx="10451922" cy="10451922"/>
          </a:xfrm>
          <a:custGeom>
            <a:avLst/>
            <a:gdLst/>
            <a:ahLst/>
            <a:cxnLst/>
            <a:rect l="l" t="t" r="r" b="b"/>
            <a:pathLst>
              <a:path w="13935896" h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88307" y="1028700"/>
            <a:ext cx="8324311" cy="3681879"/>
            <a:chOff x="0" y="0"/>
            <a:chExt cx="11099081" cy="4909172"/>
          </a:xfrm>
        </p:grpSpPr>
        <p:sp>
          <p:nvSpPr>
            <p:cNvPr id="4" name="AutoShape 4"/>
            <p:cNvSpPr/>
            <p:nvPr/>
          </p:nvSpPr>
          <p:spPr>
            <a:xfrm>
              <a:off x="278681" y="302357"/>
              <a:ext cx="10820400" cy="46068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821845" cy="4586843"/>
            </a:xfrm>
            <a:custGeom>
              <a:avLst/>
              <a:gdLst/>
              <a:ahLst/>
              <a:cxnLst/>
              <a:rect l="l" t="t" r="r" b="b"/>
              <a:pathLst>
                <a:path w="10821845" h="4586843">
                  <a:moveTo>
                    <a:pt x="0" y="0"/>
                  </a:moveTo>
                  <a:lnTo>
                    <a:pt x="10821845" y="0"/>
                  </a:lnTo>
                  <a:lnTo>
                    <a:pt x="10821845" y="4586843"/>
                  </a:lnTo>
                  <a:lnTo>
                    <a:pt x="0" y="4586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1290" t="-81011" r="-21589" b="-39541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88307" y="5081654"/>
            <a:ext cx="4010756" cy="4176646"/>
            <a:chOff x="0" y="0"/>
            <a:chExt cx="5347675" cy="5568861"/>
          </a:xfrm>
        </p:grpSpPr>
        <p:sp>
          <p:nvSpPr>
            <p:cNvPr id="7" name="AutoShape 7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070439" cy="5266504"/>
            </a:xfrm>
            <a:custGeom>
              <a:avLst/>
              <a:gdLst/>
              <a:ahLst/>
              <a:cxnLst/>
              <a:rect l="l" t="t" r="r" b="b"/>
              <a:pathLst>
                <a:path w="5070439" h="5266504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767" t="-46356" r="-16263" b="-7753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601861" y="5081654"/>
            <a:ext cx="4010756" cy="4176646"/>
            <a:chOff x="0" y="0"/>
            <a:chExt cx="5347675" cy="5568861"/>
          </a:xfrm>
        </p:grpSpPr>
        <p:sp>
          <p:nvSpPr>
            <p:cNvPr id="10" name="AutoShape 10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070439" cy="5266504"/>
            </a:xfrm>
            <a:custGeom>
              <a:avLst/>
              <a:gdLst/>
              <a:ahLst/>
              <a:cxnLst/>
              <a:rect l="l" t="t" r="r" b="b"/>
              <a:pathLst>
                <a:path w="5070439" h="5266504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2207" b="-2220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89456" y="1529407"/>
            <a:ext cx="6211483" cy="7228185"/>
            <a:chOff x="0" y="0"/>
            <a:chExt cx="8281978" cy="963758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281978" cy="9637580"/>
              <a:chOff x="0" y="0"/>
              <a:chExt cx="19173831" cy="2231222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72390" y="72390"/>
                <a:ext cx="19029052" cy="22167443"/>
              </a:xfrm>
              <a:custGeom>
                <a:avLst/>
                <a:gdLst/>
                <a:ahLst/>
                <a:cxnLst/>
                <a:rect l="l" t="t" r="r" b="b"/>
                <a:pathLst>
                  <a:path w="19029052" h="22167443">
                    <a:moveTo>
                      <a:pt x="0" y="0"/>
                    </a:moveTo>
                    <a:lnTo>
                      <a:pt x="19029052" y="0"/>
                    </a:lnTo>
                    <a:lnTo>
                      <a:pt x="19029052" y="22167443"/>
                    </a:lnTo>
                    <a:lnTo>
                      <a:pt x="0" y="22167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73831" cy="22312223"/>
              </a:xfrm>
              <a:custGeom>
                <a:avLst/>
                <a:gdLst/>
                <a:ahLst/>
                <a:cxnLst/>
                <a:rect l="l" t="t" r="r" b="b"/>
                <a:pathLst>
                  <a:path w="19173831" h="22312223">
                    <a:moveTo>
                      <a:pt x="19029051" y="22167444"/>
                    </a:moveTo>
                    <a:lnTo>
                      <a:pt x="19173831" y="22167444"/>
                    </a:lnTo>
                    <a:lnTo>
                      <a:pt x="19173831" y="22312223"/>
                    </a:lnTo>
                    <a:lnTo>
                      <a:pt x="19029051" y="22312223"/>
                    </a:lnTo>
                    <a:lnTo>
                      <a:pt x="19029051" y="221674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2167444"/>
                    </a:lnTo>
                    <a:lnTo>
                      <a:pt x="0" y="22167444"/>
                    </a:lnTo>
                    <a:lnTo>
                      <a:pt x="0" y="144780"/>
                    </a:lnTo>
                    <a:close/>
                    <a:moveTo>
                      <a:pt x="0" y="22167444"/>
                    </a:moveTo>
                    <a:lnTo>
                      <a:pt x="144780" y="22167444"/>
                    </a:lnTo>
                    <a:lnTo>
                      <a:pt x="144780" y="22312223"/>
                    </a:lnTo>
                    <a:lnTo>
                      <a:pt x="0" y="22312223"/>
                    </a:lnTo>
                    <a:lnTo>
                      <a:pt x="0" y="22167444"/>
                    </a:lnTo>
                    <a:close/>
                    <a:moveTo>
                      <a:pt x="19029051" y="144780"/>
                    </a:moveTo>
                    <a:lnTo>
                      <a:pt x="19173831" y="144780"/>
                    </a:lnTo>
                    <a:lnTo>
                      <a:pt x="19173831" y="22167444"/>
                    </a:lnTo>
                    <a:lnTo>
                      <a:pt x="19029051" y="22167444"/>
                    </a:lnTo>
                    <a:lnTo>
                      <a:pt x="19029051" y="144780"/>
                    </a:lnTo>
                    <a:close/>
                    <a:moveTo>
                      <a:pt x="144780" y="22167444"/>
                    </a:moveTo>
                    <a:lnTo>
                      <a:pt x="19029051" y="22167444"/>
                    </a:lnTo>
                    <a:lnTo>
                      <a:pt x="19029051" y="22312223"/>
                    </a:lnTo>
                    <a:lnTo>
                      <a:pt x="144780" y="22312223"/>
                    </a:lnTo>
                    <a:lnTo>
                      <a:pt x="144780" y="22167444"/>
                    </a:lnTo>
                    <a:close/>
                    <a:moveTo>
                      <a:pt x="19029051" y="0"/>
                    </a:moveTo>
                    <a:lnTo>
                      <a:pt x="19173831" y="0"/>
                    </a:lnTo>
                    <a:lnTo>
                      <a:pt x="19173831" y="144780"/>
                    </a:lnTo>
                    <a:lnTo>
                      <a:pt x="19029051" y="144780"/>
                    </a:lnTo>
                    <a:lnTo>
                      <a:pt x="1902905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9029051" y="0"/>
                    </a:lnTo>
                    <a:lnTo>
                      <a:pt x="1902905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88929" y="2010185"/>
              <a:ext cx="6504121" cy="2327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29"/>
                </a:lnSpc>
              </a:pPr>
              <a:r>
                <a:rPr lang="en-US" sz="9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2015</a:t>
              </a:r>
              <a:r>
                <a:rPr lang="ko-KR" altLang="en-US" sz="9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endParaRPr lang="en-US" sz="9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88929" y="5297580"/>
              <a:ext cx="6504121" cy="87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ko-KR" altLang="en-US" sz="8000" b="1" dirty="0">
                  <a:solidFill>
                    <a:srgbClr val="000000"/>
                  </a:solidFill>
                  <a:ea typeface="Seoul Hangang Condensed Bold"/>
                </a:rPr>
                <a:t>이전</a:t>
              </a:r>
              <a:endParaRPr lang="en-US" sz="8000" b="1" dirty="0">
                <a:solidFill>
                  <a:srgbClr val="000000"/>
                </a:solidFill>
                <a:ea typeface="Seoul Hangang Condensed Bold"/>
              </a:endParaRPr>
            </a:p>
          </p:txBody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24303C5E-AEA7-AC18-8DEC-A8D24E3C8709}"/>
              </a:ext>
            </a:extLst>
          </p:cNvPr>
          <p:cNvGrpSpPr/>
          <p:nvPr/>
        </p:nvGrpSpPr>
        <p:grpSpPr>
          <a:xfrm>
            <a:off x="9254779" y="1048512"/>
            <a:ext cx="8149911" cy="3420320"/>
            <a:chOff x="0" y="0"/>
            <a:chExt cx="27286682" cy="12892621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4E8FDD29-C8B2-8D6A-6840-4C38BFB9908E}"/>
                </a:ext>
              </a:extLst>
            </p:cNvPr>
            <p:cNvSpPr/>
            <p:nvPr/>
          </p:nvSpPr>
          <p:spPr>
            <a:xfrm>
              <a:off x="40686" y="102818"/>
              <a:ext cx="27141904" cy="12747841"/>
            </a:xfrm>
            <a:custGeom>
              <a:avLst/>
              <a:gdLst/>
              <a:ahLst/>
              <a:cxnLst/>
              <a:rect l="l" t="t" r="r" b="b"/>
              <a:pathLst>
                <a:path w="27141902" h="12747841">
                  <a:moveTo>
                    <a:pt x="0" y="0"/>
                  </a:moveTo>
                  <a:lnTo>
                    <a:pt x="27141902" y="0"/>
                  </a:lnTo>
                  <a:lnTo>
                    <a:pt x="27141902" y="12747841"/>
                  </a:lnTo>
                  <a:lnTo>
                    <a:pt x="0" y="1274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r>
                <a:rPr lang="en-US" altLang="ko-KR" sz="2400" dirty="0"/>
                <a:t>2015</a:t>
              </a:r>
              <a:r>
                <a:rPr lang="ko-KR" altLang="en-US" sz="2400" dirty="0"/>
                <a:t>년 이전 부터 본격적으로 </a:t>
              </a:r>
              <a:r>
                <a:rPr lang="en-US" altLang="ko-KR" sz="2400" dirty="0"/>
                <a:t>“</a:t>
              </a:r>
              <a:r>
                <a:rPr lang="ko-KR" altLang="en-US" sz="2400" dirty="0"/>
                <a:t>작품</a:t>
              </a:r>
              <a:r>
                <a:rPr lang="en-US" altLang="ko-KR" sz="2400" dirty="0"/>
                <a:t>”, “</a:t>
              </a:r>
              <a:r>
                <a:rPr lang="ko-KR" altLang="en-US" sz="2400" dirty="0"/>
                <a:t>그림</a:t>
              </a:r>
              <a:r>
                <a:rPr lang="en-US" altLang="ko-KR" sz="2400" dirty="0"/>
                <a:t>”, “</a:t>
              </a:r>
              <a:r>
                <a:rPr lang="ko-KR" altLang="en-US" sz="2400" dirty="0"/>
                <a:t>이미지</a:t>
              </a:r>
              <a:r>
                <a:rPr lang="en-US" altLang="ko-KR" sz="2400" dirty="0"/>
                <a:t>”</a:t>
              </a:r>
              <a:r>
                <a:rPr lang="ko-KR" altLang="en-US" sz="2400" dirty="0"/>
                <a:t> 등과 같은</a:t>
              </a:r>
              <a:r>
                <a:rPr lang="en-US" altLang="ko-KR" sz="2400" dirty="0"/>
                <a:t> </a:t>
              </a:r>
              <a:r>
                <a:rPr lang="ko-KR" altLang="en-US" sz="2400" dirty="0"/>
                <a:t> 그림과 관련한 검색어와 </a:t>
              </a:r>
              <a:r>
                <a:rPr lang="en-US" altLang="ko-KR" sz="2400" dirty="0"/>
                <a:t>“</a:t>
              </a:r>
              <a:r>
                <a:rPr lang="ko-KR" altLang="en-US" sz="2400" dirty="0"/>
                <a:t>컴퓨터</a:t>
              </a:r>
              <a:r>
                <a:rPr lang="en-US" altLang="ko-KR" sz="2400" dirty="0"/>
                <a:t>”, “</a:t>
              </a:r>
              <a:r>
                <a:rPr lang="ko-KR" altLang="en-US" sz="2400" dirty="0"/>
                <a:t>로봇</a:t>
              </a:r>
              <a:r>
                <a:rPr lang="en-US" altLang="ko-KR" sz="2400" dirty="0"/>
                <a:t>“ </a:t>
              </a:r>
              <a:r>
                <a:rPr lang="ko-KR" altLang="en-US" sz="2400" dirty="0"/>
                <a:t>과 같은 단어가 등장하는데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아직까지 인공지능과 그림이 융합되었다는 생각은 들지 않는다</a:t>
              </a:r>
              <a:r>
                <a:rPr lang="en-US" altLang="ko-KR" sz="2400" dirty="0"/>
                <a:t>.</a:t>
              </a:r>
            </a:p>
            <a:p>
              <a:endParaRPr lang="en-US" altLang="ko-KR" sz="2400" dirty="0"/>
            </a:p>
            <a:p>
              <a:r>
                <a:rPr lang="ko-KR" altLang="en-US" sz="2400" dirty="0"/>
                <a:t>다만</a:t>
              </a:r>
              <a:r>
                <a:rPr lang="en-US" altLang="ko-KR" sz="2400" dirty="0"/>
                <a:t>, “</a:t>
              </a:r>
              <a:r>
                <a:rPr lang="ko-KR" altLang="en-US" sz="2400" dirty="0"/>
                <a:t>개발</a:t>
              </a:r>
              <a:r>
                <a:rPr lang="en-US" altLang="ko-KR" sz="2400" dirty="0"/>
                <a:t>”, “</a:t>
              </a:r>
              <a:r>
                <a:rPr lang="ko-KR" altLang="en-US" sz="2400" dirty="0"/>
                <a:t>사용</a:t>
              </a:r>
              <a:r>
                <a:rPr lang="en-US" altLang="ko-KR" sz="2400" dirty="0"/>
                <a:t>” </a:t>
              </a:r>
              <a:r>
                <a:rPr lang="ko-KR" altLang="en-US" sz="2400" dirty="0"/>
                <a:t>과 같은 단어로 </a:t>
              </a:r>
              <a:r>
                <a:rPr lang="ko-KR" altLang="en-US" sz="2400" dirty="0" err="1"/>
                <a:t>미루어보았을</a:t>
              </a:r>
              <a:r>
                <a:rPr lang="ko-KR" altLang="en-US" sz="2400" dirty="0"/>
                <a:t> 때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인공지능에 대한 관심이 </a:t>
              </a:r>
              <a:r>
                <a:rPr lang="en-US" altLang="ko-KR" sz="2400" dirty="0"/>
                <a:t>2005</a:t>
              </a:r>
              <a:r>
                <a:rPr lang="ko-KR" altLang="en-US" sz="2400" dirty="0"/>
                <a:t>년 이전보다 기술에 대한 직접적인 관심으로 구체화 되었다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A90564B-2D0B-C687-D696-F2501F314198}"/>
                </a:ext>
              </a:extLst>
            </p:cNvPr>
            <p:cNvSpPr/>
            <p:nvPr/>
          </p:nvSpPr>
          <p:spPr>
            <a:xfrm>
              <a:off x="0" y="0"/>
              <a:ext cx="27286682" cy="12892621"/>
            </a:xfrm>
            <a:custGeom>
              <a:avLst/>
              <a:gdLst/>
              <a:ahLst/>
              <a:cxnLst/>
              <a:rect l="l" t="t" r="r" b="b"/>
              <a:pathLst>
                <a:path w="27286682" h="12892621">
                  <a:moveTo>
                    <a:pt x="27141903" y="12747841"/>
                  </a:moveTo>
                  <a:lnTo>
                    <a:pt x="27286682" y="12747841"/>
                  </a:lnTo>
                  <a:lnTo>
                    <a:pt x="27286682" y="12892621"/>
                  </a:lnTo>
                  <a:lnTo>
                    <a:pt x="27141903" y="12892621"/>
                  </a:lnTo>
                  <a:lnTo>
                    <a:pt x="27141903" y="127478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747841"/>
                  </a:lnTo>
                  <a:lnTo>
                    <a:pt x="0" y="12747841"/>
                  </a:lnTo>
                  <a:lnTo>
                    <a:pt x="0" y="144780"/>
                  </a:lnTo>
                  <a:close/>
                  <a:moveTo>
                    <a:pt x="0" y="12747841"/>
                  </a:moveTo>
                  <a:lnTo>
                    <a:pt x="144780" y="12747841"/>
                  </a:lnTo>
                  <a:lnTo>
                    <a:pt x="144780" y="12892621"/>
                  </a:lnTo>
                  <a:lnTo>
                    <a:pt x="0" y="12892621"/>
                  </a:lnTo>
                  <a:lnTo>
                    <a:pt x="0" y="12747841"/>
                  </a:lnTo>
                  <a:close/>
                  <a:moveTo>
                    <a:pt x="27141903" y="144780"/>
                  </a:moveTo>
                  <a:lnTo>
                    <a:pt x="27286682" y="144780"/>
                  </a:lnTo>
                  <a:lnTo>
                    <a:pt x="27286682" y="12747841"/>
                  </a:lnTo>
                  <a:lnTo>
                    <a:pt x="27141903" y="12747841"/>
                  </a:lnTo>
                  <a:lnTo>
                    <a:pt x="27141903" y="144780"/>
                  </a:lnTo>
                  <a:close/>
                  <a:moveTo>
                    <a:pt x="144780" y="12747841"/>
                  </a:moveTo>
                  <a:lnTo>
                    <a:pt x="27141903" y="12747841"/>
                  </a:lnTo>
                  <a:lnTo>
                    <a:pt x="27141903" y="12892621"/>
                  </a:lnTo>
                  <a:lnTo>
                    <a:pt x="144780" y="12892621"/>
                  </a:lnTo>
                  <a:lnTo>
                    <a:pt x="144780" y="12747841"/>
                  </a:lnTo>
                  <a:close/>
                  <a:moveTo>
                    <a:pt x="27141903" y="0"/>
                  </a:moveTo>
                  <a:lnTo>
                    <a:pt x="27286682" y="0"/>
                  </a:lnTo>
                  <a:lnTo>
                    <a:pt x="27286682" y="144780"/>
                  </a:lnTo>
                  <a:lnTo>
                    <a:pt x="27141903" y="144780"/>
                  </a:lnTo>
                  <a:lnTo>
                    <a:pt x="271419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141903" y="0"/>
                  </a:lnTo>
                  <a:lnTo>
                    <a:pt x="271419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146" name="Picture 2" descr="컴퓨터공학·소프트웨어 계열의 자신감에는 근거가 있다! [소프트웨어 계열 진로진학 끝판왕] &lt; 학습코칭 &lt; 학습정보 &lt; 기사본문 -  에듀진 인터넷 교육신문">
            <a:extLst>
              <a:ext uri="{FF2B5EF4-FFF2-40B4-BE49-F238E27FC236}">
                <a16:creationId xmlns:a16="http://schemas.microsoft.com/office/drawing/2014/main" id="{31D910D7-AF0E-7C83-4783-A389D1D41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306" y="5086266"/>
            <a:ext cx="3829795" cy="394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사람 그림에 관한 인기 아이디어 120개 | 그림, 그림 그리기, 스케치 그리기">
            <a:extLst>
              <a:ext uri="{FF2B5EF4-FFF2-40B4-BE49-F238E27FC236}">
                <a16:creationId xmlns:a16="http://schemas.microsoft.com/office/drawing/2014/main" id="{1F0C03A6-2BB4-144C-BE31-6B12F374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861" y="5081654"/>
            <a:ext cx="3802830" cy="394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82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4">
            <a:extLst>
              <a:ext uri="{FF2B5EF4-FFF2-40B4-BE49-F238E27FC236}">
                <a16:creationId xmlns:a16="http://schemas.microsoft.com/office/drawing/2014/main" id="{E5ADB5BB-0A54-E59C-8769-26E5924182B8}"/>
              </a:ext>
            </a:extLst>
          </p:cNvPr>
          <p:cNvSpPr/>
          <p:nvPr/>
        </p:nvSpPr>
        <p:spPr>
          <a:xfrm>
            <a:off x="-1195950" y="-28869"/>
            <a:ext cx="10344739" cy="10344739"/>
          </a:xfrm>
          <a:custGeom>
            <a:avLst/>
            <a:gdLst/>
            <a:ahLst/>
            <a:cxnLst/>
            <a:rect l="l" t="t" r="r" b="b"/>
            <a:pathLst>
              <a:path w="13792985" h="13792985">
                <a:moveTo>
                  <a:pt x="0" y="0"/>
                </a:moveTo>
                <a:lnTo>
                  <a:pt x="13792985" y="0"/>
                </a:lnTo>
                <a:lnTo>
                  <a:pt x="13792985" y="13792985"/>
                </a:lnTo>
                <a:lnTo>
                  <a:pt x="0" y="1379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88307" y="1028700"/>
            <a:ext cx="8324311" cy="3681879"/>
            <a:chOff x="0" y="0"/>
            <a:chExt cx="11099081" cy="4909172"/>
          </a:xfrm>
        </p:grpSpPr>
        <p:sp>
          <p:nvSpPr>
            <p:cNvPr id="4" name="AutoShape 4"/>
            <p:cNvSpPr/>
            <p:nvPr/>
          </p:nvSpPr>
          <p:spPr>
            <a:xfrm>
              <a:off x="278681" y="302357"/>
              <a:ext cx="10820400" cy="46068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821845" cy="4586843"/>
            </a:xfrm>
            <a:custGeom>
              <a:avLst/>
              <a:gdLst/>
              <a:ahLst/>
              <a:cxnLst/>
              <a:rect l="l" t="t" r="r" b="b"/>
              <a:pathLst>
                <a:path w="10821845" h="4586843">
                  <a:moveTo>
                    <a:pt x="0" y="0"/>
                  </a:moveTo>
                  <a:lnTo>
                    <a:pt x="10821845" y="0"/>
                  </a:lnTo>
                  <a:lnTo>
                    <a:pt x="10821845" y="4586843"/>
                  </a:lnTo>
                  <a:lnTo>
                    <a:pt x="0" y="4586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1290" t="-81011" r="-21589" b="-39541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88307" y="5081654"/>
            <a:ext cx="4010756" cy="4176646"/>
            <a:chOff x="0" y="0"/>
            <a:chExt cx="5347675" cy="5568861"/>
          </a:xfrm>
        </p:grpSpPr>
        <p:sp>
          <p:nvSpPr>
            <p:cNvPr id="7" name="AutoShape 7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070439" cy="5266504"/>
            </a:xfrm>
            <a:custGeom>
              <a:avLst/>
              <a:gdLst/>
              <a:ahLst/>
              <a:cxnLst/>
              <a:rect l="l" t="t" r="r" b="b"/>
              <a:pathLst>
                <a:path w="5070439" h="5266504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767" t="-46356" r="-16263" b="-7753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601861" y="5081654"/>
            <a:ext cx="4010756" cy="4176646"/>
            <a:chOff x="0" y="0"/>
            <a:chExt cx="5347675" cy="5568861"/>
          </a:xfrm>
        </p:grpSpPr>
        <p:sp>
          <p:nvSpPr>
            <p:cNvPr id="10" name="AutoShape 10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070439" cy="5266504"/>
            </a:xfrm>
            <a:custGeom>
              <a:avLst/>
              <a:gdLst/>
              <a:ahLst/>
              <a:cxnLst/>
              <a:rect l="l" t="t" r="r" b="b"/>
              <a:pathLst>
                <a:path w="5070439" h="5266504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2207" b="-2220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89456" y="1529407"/>
            <a:ext cx="6211483" cy="7228185"/>
            <a:chOff x="0" y="0"/>
            <a:chExt cx="8281978" cy="963758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281978" cy="9637580"/>
              <a:chOff x="0" y="0"/>
              <a:chExt cx="19173831" cy="2231222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72390" y="72390"/>
                <a:ext cx="19029052" cy="22167443"/>
              </a:xfrm>
              <a:custGeom>
                <a:avLst/>
                <a:gdLst/>
                <a:ahLst/>
                <a:cxnLst/>
                <a:rect l="l" t="t" r="r" b="b"/>
                <a:pathLst>
                  <a:path w="19029052" h="22167443">
                    <a:moveTo>
                      <a:pt x="0" y="0"/>
                    </a:moveTo>
                    <a:lnTo>
                      <a:pt x="19029052" y="0"/>
                    </a:lnTo>
                    <a:lnTo>
                      <a:pt x="19029052" y="22167443"/>
                    </a:lnTo>
                    <a:lnTo>
                      <a:pt x="0" y="22167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73831" cy="22312223"/>
              </a:xfrm>
              <a:custGeom>
                <a:avLst/>
                <a:gdLst/>
                <a:ahLst/>
                <a:cxnLst/>
                <a:rect l="l" t="t" r="r" b="b"/>
                <a:pathLst>
                  <a:path w="19173831" h="22312223">
                    <a:moveTo>
                      <a:pt x="19029051" y="22167444"/>
                    </a:moveTo>
                    <a:lnTo>
                      <a:pt x="19173831" y="22167444"/>
                    </a:lnTo>
                    <a:lnTo>
                      <a:pt x="19173831" y="22312223"/>
                    </a:lnTo>
                    <a:lnTo>
                      <a:pt x="19029051" y="22312223"/>
                    </a:lnTo>
                    <a:lnTo>
                      <a:pt x="19029051" y="221674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2167444"/>
                    </a:lnTo>
                    <a:lnTo>
                      <a:pt x="0" y="22167444"/>
                    </a:lnTo>
                    <a:lnTo>
                      <a:pt x="0" y="144780"/>
                    </a:lnTo>
                    <a:close/>
                    <a:moveTo>
                      <a:pt x="0" y="22167444"/>
                    </a:moveTo>
                    <a:lnTo>
                      <a:pt x="144780" y="22167444"/>
                    </a:lnTo>
                    <a:lnTo>
                      <a:pt x="144780" y="22312223"/>
                    </a:lnTo>
                    <a:lnTo>
                      <a:pt x="0" y="22312223"/>
                    </a:lnTo>
                    <a:lnTo>
                      <a:pt x="0" y="22167444"/>
                    </a:lnTo>
                    <a:close/>
                    <a:moveTo>
                      <a:pt x="19029051" y="144780"/>
                    </a:moveTo>
                    <a:lnTo>
                      <a:pt x="19173831" y="144780"/>
                    </a:lnTo>
                    <a:lnTo>
                      <a:pt x="19173831" y="22167444"/>
                    </a:lnTo>
                    <a:lnTo>
                      <a:pt x="19029051" y="22167444"/>
                    </a:lnTo>
                    <a:lnTo>
                      <a:pt x="19029051" y="144780"/>
                    </a:lnTo>
                    <a:close/>
                    <a:moveTo>
                      <a:pt x="144780" y="22167444"/>
                    </a:moveTo>
                    <a:lnTo>
                      <a:pt x="19029051" y="22167444"/>
                    </a:lnTo>
                    <a:lnTo>
                      <a:pt x="19029051" y="22312223"/>
                    </a:lnTo>
                    <a:lnTo>
                      <a:pt x="144780" y="22312223"/>
                    </a:lnTo>
                    <a:lnTo>
                      <a:pt x="144780" y="22167444"/>
                    </a:lnTo>
                    <a:close/>
                    <a:moveTo>
                      <a:pt x="19029051" y="0"/>
                    </a:moveTo>
                    <a:lnTo>
                      <a:pt x="19173831" y="0"/>
                    </a:lnTo>
                    <a:lnTo>
                      <a:pt x="19173831" y="144780"/>
                    </a:lnTo>
                    <a:lnTo>
                      <a:pt x="19029051" y="144780"/>
                    </a:lnTo>
                    <a:lnTo>
                      <a:pt x="1902905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9029051" y="0"/>
                    </a:lnTo>
                    <a:lnTo>
                      <a:pt x="1902905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88929" y="2010185"/>
              <a:ext cx="6504121" cy="2266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29"/>
                </a:lnSpc>
              </a:pPr>
              <a:r>
                <a:rPr lang="en-US" sz="9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2025</a:t>
              </a:r>
              <a:r>
                <a:rPr lang="ko-KR" altLang="en-US" sz="9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endParaRPr lang="en-US" sz="9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88929" y="5297580"/>
              <a:ext cx="6504121" cy="907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ko-KR" altLang="en-US" sz="8800" b="1" dirty="0">
                  <a:solidFill>
                    <a:srgbClr val="000000"/>
                  </a:solidFill>
                  <a:ea typeface="Seoul Hangang Condensed Bold"/>
                </a:rPr>
                <a:t>이전</a:t>
              </a:r>
              <a:endParaRPr lang="en-US" sz="8800" b="1" dirty="0">
                <a:solidFill>
                  <a:srgbClr val="000000"/>
                </a:solidFill>
                <a:ea typeface="Seoul Hangang Condensed Bold"/>
              </a:endParaRPr>
            </a:p>
          </p:txBody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24303C5E-AEA7-AC18-8DEC-A8D24E3C8709}"/>
              </a:ext>
            </a:extLst>
          </p:cNvPr>
          <p:cNvGrpSpPr/>
          <p:nvPr/>
        </p:nvGrpSpPr>
        <p:grpSpPr>
          <a:xfrm>
            <a:off x="9254779" y="1048512"/>
            <a:ext cx="8149911" cy="3420320"/>
            <a:chOff x="0" y="0"/>
            <a:chExt cx="27286682" cy="12892621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4E8FDD29-C8B2-8D6A-6840-4C38BFB9908E}"/>
                </a:ext>
              </a:extLst>
            </p:cNvPr>
            <p:cNvSpPr/>
            <p:nvPr/>
          </p:nvSpPr>
          <p:spPr>
            <a:xfrm>
              <a:off x="40686" y="102818"/>
              <a:ext cx="27141904" cy="12747841"/>
            </a:xfrm>
            <a:custGeom>
              <a:avLst/>
              <a:gdLst/>
              <a:ahLst/>
              <a:cxnLst/>
              <a:rect l="l" t="t" r="r" b="b"/>
              <a:pathLst>
                <a:path w="27141902" h="12747841">
                  <a:moveTo>
                    <a:pt x="0" y="0"/>
                  </a:moveTo>
                  <a:lnTo>
                    <a:pt x="27141902" y="0"/>
                  </a:lnTo>
                  <a:lnTo>
                    <a:pt x="27141902" y="12747841"/>
                  </a:lnTo>
                  <a:lnTo>
                    <a:pt x="0" y="1274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r>
                <a:rPr lang="en-US" altLang="ko-KR" sz="2400" dirty="0"/>
                <a:t>2025</a:t>
              </a:r>
              <a:r>
                <a:rPr lang="ko-KR" altLang="en-US" sz="2400" dirty="0"/>
                <a:t>년 이전 즉 현재에 이르러</a:t>
              </a:r>
              <a:r>
                <a:rPr lang="en-US" altLang="ko-KR" sz="2400" dirty="0"/>
                <a:t>, “</a:t>
              </a:r>
              <a:r>
                <a:rPr lang="ko-KR" altLang="en-US" sz="2400" dirty="0"/>
                <a:t>지능</a:t>
              </a:r>
              <a:r>
                <a:rPr lang="en-US" altLang="ko-KR" sz="2400" dirty="0"/>
                <a:t>”, “</a:t>
              </a:r>
              <a:r>
                <a:rPr lang="ko-KR" altLang="en-US" sz="2400" dirty="0"/>
                <a:t>인공</a:t>
              </a:r>
              <a:r>
                <a:rPr lang="en-US" altLang="ko-KR" sz="2400" dirty="0"/>
                <a:t>＂</a:t>
              </a:r>
              <a:r>
                <a:rPr lang="ko-KR" altLang="en-US" sz="2400" dirty="0"/>
                <a:t>등의 결과가 가장 최상위로 떠올랐고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가장 괄목할 만한 결과로는 </a:t>
              </a:r>
              <a:r>
                <a:rPr lang="en-US" altLang="ko-KR" sz="2400" dirty="0"/>
                <a:t>“</a:t>
              </a:r>
              <a:r>
                <a:rPr lang="ko-KR" altLang="en-US" sz="2400" dirty="0"/>
                <a:t>프로그램</a:t>
              </a:r>
              <a:r>
                <a:rPr lang="en-US" altLang="ko-KR" sz="2400" dirty="0"/>
                <a:t>”, “</a:t>
              </a:r>
              <a:r>
                <a:rPr lang="ko-KR" altLang="en-US" sz="2400" dirty="0"/>
                <a:t>학습</a:t>
              </a:r>
              <a:r>
                <a:rPr lang="en-US" altLang="ko-KR" sz="2400" dirty="0"/>
                <a:t>”, “</a:t>
              </a:r>
              <a:r>
                <a:rPr lang="ko-KR" altLang="en-US" sz="2400" dirty="0"/>
                <a:t>서비스</a:t>
              </a:r>
              <a:r>
                <a:rPr lang="en-US" altLang="ko-KR" sz="2400" dirty="0"/>
                <a:t>”</a:t>
              </a:r>
              <a:r>
                <a:rPr lang="ko-KR" altLang="en-US" sz="2400" dirty="0"/>
                <a:t>와 같은 단어로 우리 삶에 어떠한 영향을 미칠 지 에 관한 관심도 보이고 있다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A90564B-2D0B-C687-D696-F2501F314198}"/>
                </a:ext>
              </a:extLst>
            </p:cNvPr>
            <p:cNvSpPr/>
            <p:nvPr/>
          </p:nvSpPr>
          <p:spPr>
            <a:xfrm>
              <a:off x="0" y="0"/>
              <a:ext cx="27286682" cy="12892621"/>
            </a:xfrm>
            <a:custGeom>
              <a:avLst/>
              <a:gdLst/>
              <a:ahLst/>
              <a:cxnLst/>
              <a:rect l="l" t="t" r="r" b="b"/>
              <a:pathLst>
                <a:path w="27286682" h="12892621">
                  <a:moveTo>
                    <a:pt x="27141903" y="12747841"/>
                  </a:moveTo>
                  <a:lnTo>
                    <a:pt x="27286682" y="12747841"/>
                  </a:lnTo>
                  <a:lnTo>
                    <a:pt x="27286682" y="12892621"/>
                  </a:lnTo>
                  <a:lnTo>
                    <a:pt x="27141903" y="12892621"/>
                  </a:lnTo>
                  <a:lnTo>
                    <a:pt x="27141903" y="127478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747841"/>
                  </a:lnTo>
                  <a:lnTo>
                    <a:pt x="0" y="12747841"/>
                  </a:lnTo>
                  <a:lnTo>
                    <a:pt x="0" y="144780"/>
                  </a:lnTo>
                  <a:close/>
                  <a:moveTo>
                    <a:pt x="0" y="12747841"/>
                  </a:moveTo>
                  <a:lnTo>
                    <a:pt x="144780" y="12747841"/>
                  </a:lnTo>
                  <a:lnTo>
                    <a:pt x="144780" y="12892621"/>
                  </a:lnTo>
                  <a:lnTo>
                    <a:pt x="0" y="12892621"/>
                  </a:lnTo>
                  <a:lnTo>
                    <a:pt x="0" y="12747841"/>
                  </a:lnTo>
                  <a:close/>
                  <a:moveTo>
                    <a:pt x="27141903" y="144780"/>
                  </a:moveTo>
                  <a:lnTo>
                    <a:pt x="27286682" y="144780"/>
                  </a:lnTo>
                  <a:lnTo>
                    <a:pt x="27286682" y="12747841"/>
                  </a:lnTo>
                  <a:lnTo>
                    <a:pt x="27141903" y="12747841"/>
                  </a:lnTo>
                  <a:lnTo>
                    <a:pt x="27141903" y="144780"/>
                  </a:lnTo>
                  <a:close/>
                  <a:moveTo>
                    <a:pt x="144780" y="12747841"/>
                  </a:moveTo>
                  <a:lnTo>
                    <a:pt x="27141903" y="12747841"/>
                  </a:lnTo>
                  <a:lnTo>
                    <a:pt x="27141903" y="12892621"/>
                  </a:lnTo>
                  <a:lnTo>
                    <a:pt x="144780" y="12892621"/>
                  </a:lnTo>
                  <a:lnTo>
                    <a:pt x="144780" y="12747841"/>
                  </a:lnTo>
                  <a:close/>
                  <a:moveTo>
                    <a:pt x="27141903" y="0"/>
                  </a:moveTo>
                  <a:lnTo>
                    <a:pt x="27286682" y="0"/>
                  </a:lnTo>
                  <a:lnTo>
                    <a:pt x="27286682" y="144780"/>
                  </a:lnTo>
                  <a:lnTo>
                    <a:pt x="27141903" y="144780"/>
                  </a:lnTo>
                  <a:lnTo>
                    <a:pt x="271419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141903" y="0"/>
                  </a:lnTo>
                  <a:lnTo>
                    <a:pt x="271419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098" name="Picture 2" descr="노벨사이언스 모바일 사이트, 인류의 최대 과학 공헌자 - 아인슈타인">
            <a:extLst>
              <a:ext uri="{FF2B5EF4-FFF2-40B4-BE49-F238E27FC236}">
                <a16:creationId xmlns:a16="http://schemas.microsoft.com/office/drawing/2014/main" id="{17FE015F-BFFF-18C4-986D-CCD5CAB2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15" y="5081653"/>
            <a:ext cx="3849294" cy="394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레오나르도 다빈치 (r772 판) - 나무위키">
            <a:extLst>
              <a:ext uri="{FF2B5EF4-FFF2-40B4-BE49-F238E27FC236}">
                <a16:creationId xmlns:a16="http://schemas.microsoft.com/office/drawing/2014/main" id="{A544DF20-141F-866A-8846-662C869B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147" y="5072556"/>
            <a:ext cx="3849294" cy="3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사람이 그린 게 아니었어?”…AI가 그린 '진주 귀걸이를 한 소녀'에 미술계 '시끌'">
            <a:extLst>
              <a:ext uri="{FF2B5EF4-FFF2-40B4-BE49-F238E27FC236}">
                <a16:creationId xmlns:a16="http://schemas.microsoft.com/office/drawing/2014/main" id="{CA36814D-9183-D2EA-252C-F6D42D0B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15" y="5058465"/>
            <a:ext cx="3841749" cy="396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인공지능(AI)이 그린 그림은 예술일까 아닐까 - 중기이코노미">
            <a:extLst>
              <a:ext uri="{FF2B5EF4-FFF2-40B4-BE49-F238E27FC236}">
                <a16:creationId xmlns:a16="http://schemas.microsoft.com/office/drawing/2014/main" id="{5BBC883E-8D3A-CD1C-9CFB-B7A446E0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190" y="5081653"/>
            <a:ext cx="3871710" cy="394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4">
            <a:extLst>
              <a:ext uri="{FF2B5EF4-FFF2-40B4-BE49-F238E27FC236}">
                <a16:creationId xmlns:a16="http://schemas.microsoft.com/office/drawing/2014/main" id="{2F19652C-8813-D347-729F-CF676F74BDD6}"/>
              </a:ext>
            </a:extLst>
          </p:cNvPr>
          <p:cNvSpPr/>
          <p:nvPr/>
        </p:nvSpPr>
        <p:spPr>
          <a:xfrm>
            <a:off x="5918" y="0"/>
            <a:ext cx="18440400" cy="10287000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9734" y="1684065"/>
            <a:ext cx="15008533" cy="6918869"/>
          </a:xfrm>
          <a:custGeom>
            <a:avLst/>
            <a:gdLst/>
            <a:ahLst/>
            <a:cxnLst/>
            <a:rect l="l" t="t" r="r" b="b"/>
            <a:pathLst>
              <a:path w="46328880" h="21357415">
                <a:moveTo>
                  <a:pt x="0" y="0"/>
                </a:moveTo>
                <a:lnTo>
                  <a:pt x="46328880" y="0"/>
                </a:lnTo>
                <a:lnTo>
                  <a:pt x="46328880" y="21357415"/>
                </a:lnTo>
                <a:lnTo>
                  <a:pt x="0" y="21357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Freeform 7"/>
          <p:cNvSpPr/>
          <p:nvPr/>
        </p:nvSpPr>
        <p:spPr>
          <a:xfrm>
            <a:off x="1616283" y="1660614"/>
            <a:ext cx="15055435" cy="6965772"/>
          </a:xfrm>
          <a:custGeom>
            <a:avLst/>
            <a:gdLst/>
            <a:ahLst/>
            <a:cxnLst/>
            <a:rect l="l" t="t" r="r" b="b"/>
            <a:pathLst>
              <a:path w="46473659" h="21502196">
                <a:moveTo>
                  <a:pt x="46328881" y="21357416"/>
                </a:moveTo>
                <a:lnTo>
                  <a:pt x="46473659" y="21357416"/>
                </a:lnTo>
                <a:lnTo>
                  <a:pt x="46473659" y="21502196"/>
                </a:lnTo>
                <a:lnTo>
                  <a:pt x="46328878" y="21502196"/>
                </a:lnTo>
                <a:lnTo>
                  <a:pt x="46328878" y="21357416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21357416"/>
                </a:lnTo>
                <a:lnTo>
                  <a:pt x="0" y="21357416"/>
                </a:lnTo>
                <a:lnTo>
                  <a:pt x="0" y="144780"/>
                </a:lnTo>
                <a:close/>
                <a:moveTo>
                  <a:pt x="0" y="21357416"/>
                </a:moveTo>
                <a:lnTo>
                  <a:pt x="144780" y="21357416"/>
                </a:lnTo>
                <a:lnTo>
                  <a:pt x="144780" y="21502196"/>
                </a:lnTo>
                <a:lnTo>
                  <a:pt x="0" y="21502196"/>
                </a:lnTo>
                <a:lnTo>
                  <a:pt x="0" y="21357416"/>
                </a:lnTo>
                <a:close/>
                <a:moveTo>
                  <a:pt x="46328881" y="144780"/>
                </a:moveTo>
                <a:lnTo>
                  <a:pt x="46473659" y="144780"/>
                </a:lnTo>
                <a:lnTo>
                  <a:pt x="46473659" y="21357416"/>
                </a:lnTo>
                <a:lnTo>
                  <a:pt x="46328878" y="21357416"/>
                </a:lnTo>
                <a:lnTo>
                  <a:pt x="46328878" y="144780"/>
                </a:lnTo>
                <a:close/>
                <a:moveTo>
                  <a:pt x="144780" y="21357416"/>
                </a:moveTo>
                <a:lnTo>
                  <a:pt x="46328881" y="21357416"/>
                </a:lnTo>
                <a:lnTo>
                  <a:pt x="46328881" y="21502196"/>
                </a:lnTo>
                <a:lnTo>
                  <a:pt x="144780" y="21502196"/>
                </a:lnTo>
                <a:lnTo>
                  <a:pt x="144780" y="21357416"/>
                </a:lnTo>
                <a:close/>
                <a:moveTo>
                  <a:pt x="46328881" y="0"/>
                </a:moveTo>
                <a:lnTo>
                  <a:pt x="46473659" y="0"/>
                </a:lnTo>
                <a:lnTo>
                  <a:pt x="46473659" y="144780"/>
                </a:lnTo>
                <a:lnTo>
                  <a:pt x="46328878" y="144780"/>
                </a:lnTo>
                <a:lnTo>
                  <a:pt x="46328878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46328881" y="0"/>
                </a:lnTo>
                <a:lnTo>
                  <a:pt x="46328881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9" name="TextBox 9"/>
          <p:cNvSpPr txBox="1"/>
          <p:nvPr/>
        </p:nvSpPr>
        <p:spPr>
          <a:xfrm>
            <a:off x="2805179" y="3117533"/>
            <a:ext cx="12677642" cy="413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하지만 </a:t>
            </a:r>
            <a:r>
              <a:rPr lang="ko-KR" altLang="en-US" sz="8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저작권</a:t>
            </a:r>
            <a:r>
              <a:rPr lang="en-US" altLang="ko-KR" sz="88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8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인간</a:t>
            </a:r>
            <a:r>
              <a:rPr lang="en-US" altLang="ko-KR" sz="88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8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창작</a:t>
            </a:r>
            <a:r>
              <a:rPr lang="en-US" altLang="ko-KR" sz="8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8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r>
              <a:rPr lang="en-US" altLang="ko-KR" sz="88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7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등의 인간대체에 관한 불안감을 나타내는 단어도 존재</a:t>
            </a:r>
            <a:endParaRPr lang="en-US" altLang="ko-KR" sz="72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05179" y="6521768"/>
            <a:ext cx="12677642" cy="54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endParaRPr lang="en-US" sz="3500" dirty="0">
              <a:solidFill>
                <a:srgbClr val="000000"/>
              </a:solidFill>
              <a:ea typeface="Seoul Hangang Condensed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35100" y="822547"/>
            <a:ext cx="6333401" cy="8641905"/>
            <a:chOff x="0" y="0"/>
            <a:chExt cx="8444534" cy="11522541"/>
          </a:xfrm>
        </p:grpSpPr>
        <p:sp>
          <p:nvSpPr>
            <p:cNvPr id="4" name="AutoShape 4"/>
            <p:cNvSpPr/>
            <p:nvPr/>
          </p:nvSpPr>
          <p:spPr>
            <a:xfrm>
              <a:off x="299865" y="329844"/>
              <a:ext cx="8144669" cy="1119269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8167298" cy="11220183"/>
            </a:xfrm>
            <a:custGeom>
              <a:avLst/>
              <a:gdLst/>
              <a:ahLst/>
              <a:cxnLst/>
              <a:rect l="l" t="t" r="r" b="b"/>
              <a:pathLst>
                <a:path w="8167298" h="11220183">
                  <a:moveTo>
                    <a:pt x="0" y="0"/>
                  </a:moveTo>
                  <a:lnTo>
                    <a:pt x="8167298" y="0"/>
                  </a:lnTo>
                  <a:lnTo>
                    <a:pt x="8167298" y="11220183"/>
                  </a:lnTo>
                  <a:lnTo>
                    <a:pt x="0" y="11220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918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9386" y="1879960"/>
            <a:ext cx="7208228" cy="6527079"/>
            <a:chOff x="0" y="0"/>
            <a:chExt cx="9610971" cy="870277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610971" cy="8702772"/>
              <a:chOff x="0" y="0"/>
              <a:chExt cx="22250619" cy="201480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2390" y="72390"/>
                <a:ext cx="22105839" cy="20003244"/>
              </a:xfrm>
              <a:custGeom>
                <a:avLst/>
                <a:gdLst/>
                <a:ahLst/>
                <a:cxnLst/>
                <a:rect l="l" t="t" r="r" b="b"/>
                <a:pathLst>
                  <a:path w="22105839" h="20003244">
                    <a:moveTo>
                      <a:pt x="0" y="0"/>
                    </a:moveTo>
                    <a:lnTo>
                      <a:pt x="22105839" y="0"/>
                    </a:lnTo>
                    <a:lnTo>
                      <a:pt x="22105839" y="20003244"/>
                    </a:lnTo>
                    <a:lnTo>
                      <a:pt x="0" y="200032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22250619" cy="20148024"/>
              </a:xfrm>
              <a:custGeom>
                <a:avLst/>
                <a:gdLst/>
                <a:ahLst/>
                <a:cxnLst/>
                <a:rect l="l" t="t" r="r" b="b"/>
                <a:pathLst>
                  <a:path w="22250619" h="20148024">
                    <a:moveTo>
                      <a:pt x="22105838" y="20003244"/>
                    </a:moveTo>
                    <a:lnTo>
                      <a:pt x="22250619" y="20003244"/>
                    </a:lnTo>
                    <a:lnTo>
                      <a:pt x="22250619" y="20148024"/>
                    </a:lnTo>
                    <a:lnTo>
                      <a:pt x="22105838" y="20148024"/>
                    </a:lnTo>
                    <a:lnTo>
                      <a:pt x="22105838" y="200032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003244"/>
                    </a:lnTo>
                    <a:lnTo>
                      <a:pt x="0" y="20003244"/>
                    </a:lnTo>
                    <a:lnTo>
                      <a:pt x="0" y="144780"/>
                    </a:lnTo>
                    <a:close/>
                    <a:moveTo>
                      <a:pt x="0" y="20003244"/>
                    </a:moveTo>
                    <a:lnTo>
                      <a:pt x="144780" y="20003244"/>
                    </a:lnTo>
                    <a:lnTo>
                      <a:pt x="144780" y="20148024"/>
                    </a:lnTo>
                    <a:lnTo>
                      <a:pt x="0" y="20148024"/>
                    </a:lnTo>
                    <a:lnTo>
                      <a:pt x="0" y="20003244"/>
                    </a:lnTo>
                    <a:close/>
                    <a:moveTo>
                      <a:pt x="22105838" y="144780"/>
                    </a:moveTo>
                    <a:lnTo>
                      <a:pt x="22250619" y="144780"/>
                    </a:lnTo>
                    <a:lnTo>
                      <a:pt x="22250619" y="20003244"/>
                    </a:lnTo>
                    <a:lnTo>
                      <a:pt x="22105838" y="20003244"/>
                    </a:lnTo>
                    <a:lnTo>
                      <a:pt x="22105838" y="144780"/>
                    </a:lnTo>
                    <a:close/>
                    <a:moveTo>
                      <a:pt x="144780" y="20003244"/>
                    </a:moveTo>
                    <a:lnTo>
                      <a:pt x="22105838" y="20003244"/>
                    </a:lnTo>
                    <a:lnTo>
                      <a:pt x="22105838" y="20148024"/>
                    </a:lnTo>
                    <a:lnTo>
                      <a:pt x="144780" y="20148024"/>
                    </a:lnTo>
                    <a:lnTo>
                      <a:pt x="144780" y="20003244"/>
                    </a:lnTo>
                    <a:close/>
                    <a:moveTo>
                      <a:pt x="22105838" y="0"/>
                    </a:moveTo>
                    <a:lnTo>
                      <a:pt x="22250619" y="0"/>
                    </a:lnTo>
                    <a:lnTo>
                      <a:pt x="22250619" y="144780"/>
                    </a:lnTo>
                    <a:lnTo>
                      <a:pt x="22105838" y="144780"/>
                    </a:lnTo>
                    <a:lnTo>
                      <a:pt x="2210583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2105838" y="0"/>
                    </a:lnTo>
                    <a:lnTo>
                      <a:pt x="2210583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095236" y="1147023"/>
              <a:ext cx="7420499" cy="289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332"/>
                </a:lnSpc>
              </a:pPr>
              <a:r>
                <a:rPr lang="en-US" sz="102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AI</a:t>
              </a:r>
              <a:r>
                <a:rPr lang="ko-KR" altLang="en-US" sz="102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와 인간</a:t>
              </a:r>
              <a:endParaRPr lang="en-US" sz="10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5236" y="5515188"/>
              <a:ext cx="74204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ko-KR" altLang="en-US" sz="35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위기의 화가들 </a:t>
              </a:r>
              <a:r>
                <a:rPr lang="en-US" altLang="ko-KR" sz="35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35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사진의 발명</a:t>
              </a:r>
              <a:endParaRPr lang="en-US" sz="3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26" name="Picture 2" descr="회화는 망했어! 그림은 망했어! (Painting is washed up!)">
            <a:extLst>
              <a:ext uri="{FF2B5EF4-FFF2-40B4-BE49-F238E27FC236}">
                <a16:creationId xmlns:a16="http://schemas.microsoft.com/office/drawing/2014/main" id="{12196FF5-60B4-A8CA-B3F8-871A1626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101" y="766518"/>
            <a:ext cx="6125474" cy="847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1" t="-277038" r="-2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28800" y="1372000"/>
            <a:ext cx="12437295" cy="7542999"/>
            <a:chOff x="0" y="0"/>
            <a:chExt cx="16583060" cy="1005733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583060" cy="10057332"/>
              <a:chOff x="0" y="0"/>
              <a:chExt cx="38391892" cy="2328400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38247113" cy="23139223"/>
              </a:xfrm>
              <a:custGeom>
                <a:avLst/>
                <a:gdLst/>
                <a:ahLst/>
                <a:cxnLst/>
                <a:rect l="l" t="t" r="r" b="b"/>
                <a:pathLst>
                  <a:path w="38247113" h="2313922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avLst/>
                <a:gdLst/>
                <a:ahLst/>
                <a:cxnLst/>
                <a:rect l="l" t="t" r="r" b="b"/>
                <a:pathLst>
                  <a:path w="38391892" h="23284004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310325" y="2355951"/>
              <a:ext cx="13962411" cy="131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</a:pPr>
              <a:endParaRPr lang="en-US" sz="6999" dirty="0">
                <a:solidFill>
                  <a:srgbClr val="000000"/>
                </a:solidFill>
                <a:ea typeface="Black Han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10325" y="8180807"/>
              <a:ext cx="13962411" cy="1371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관념적인 현대미술로 위기 탈출 이후 다다이즘과 초현실주의의 토대가됨</a:t>
              </a:r>
              <a:endParaRPr lang="en-US" sz="28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3076" name="Picture 4" descr="마르셀 뒤샹 &lt;샘&gt;">
            <a:extLst>
              <a:ext uri="{FF2B5EF4-FFF2-40B4-BE49-F238E27FC236}">
                <a16:creationId xmlns:a16="http://schemas.microsoft.com/office/drawing/2014/main" id="{0B2DDB6A-0DD2-07EB-27C8-2961A1CB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89" y="2112112"/>
            <a:ext cx="7077107" cy="470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마르셀 뒤샹 - 나무위키">
            <a:extLst>
              <a:ext uri="{FF2B5EF4-FFF2-40B4-BE49-F238E27FC236}">
                <a16:creationId xmlns:a16="http://schemas.microsoft.com/office/drawing/2014/main" id="{E2CC6270-A5EA-DA87-2D6A-1F444FBB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320" y="2112112"/>
            <a:ext cx="3376618" cy="470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39386" y="1879960"/>
            <a:ext cx="7208228" cy="6527079"/>
            <a:chOff x="0" y="0"/>
            <a:chExt cx="9610971" cy="870277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610971" cy="8702772"/>
              <a:chOff x="0" y="0"/>
              <a:chExt cx="22250619" cy="201480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2390" y="72390"/>
                <a:ext cx="22105839" cy="20003244"/>
              </a:xfrm>
              <a:custGeom>
                <a:avLst/>
                <a:gdLst/>
                <a:ahLst/>
                <a:cxnLst/>
                <a:rect l="l" t="t" r="r" b="b"/>
                <a:pathLst>
                  <a:path w="22105839" h="20003244">
                    <a:moveTo>
                      <a:pt x="0" y="0"/>
                    </a:moveTo>
                    <a:lnTo>
                      <a:pt x="22105839" y="0"/>
                    </a:lnTo>
                    <a:lnTo>
                      <a:pt x="22105839" y="20003244"/>
                    </a:lnTo>
                    <a:lnTo>
                      <a:pt x="0" y="200032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22250619" cy="20148024"/>
              </a:xfrm>
              <a:custGeom>
                <a:avLst/>
                <a:gdLst/>
                <a:ahLst/>
                <a:cxnLst/>
                <a:rect l="l" t="t" r="r" b="b"/>
                <a:pathLst>
                  <a:path w="22250619" h="20148024">
                    <a:moveTo>
                      <a:pt x="22105838" y="20003244"/>
                    </a:moveTo>
                    <a:lnTo>
                      <a:pt x="22250619" y="20003244"/>
                    </a:lnTo>
                    <a:lnTo>
                      <a:pt x="22250619" y="20148024"/>
                    </a:lnTo>
                    <a:lnTo>
                      <a:pt x="22105838" y="20148024"/>
                    </a:lnTo>
                    <a:lnTo>
                      <a:pt x="22105838" y="200032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003244"/>
                    </a:lnTo>
                    <a:lnTo>
                      <a:pt x="0" y="20003244"/>
                    </a:lnTo>
                    <a:lnTo>
                      <a:pt x="0" y="144780"/>
                    </a:lnTo>
                    <a:close/>
                    <a:moveTo>
                      <a:pt x="0" y="20003244"/>
                    </a:moveTo>
                    <a:lnTo>
                      <a:pt x="144780" y="20003244"/>
                    </a:lnTo>
                    <a:lnTo>
                      <a:pt x="144780" y="20148024"/>
                    </a:lnTo>
                    <a:lnTo>
                      <a:pt x="0" y="20148024"/>
                    </a:lnTo>
                    <a:lnTo>
                      <a:pt x="0" y="20003244"/>
                    </a:lnTo>
                    <a:close/>
                    <a:moveTo>
                      <a:pt x="22105838" y="144780"/>
                    </a:moveTo>
                    <a:lnTo>
                      <a:pt x="22250619" y="144780"/>
                    </a:lnTo>
                    <a:lnTo>
                      <a:pt x="22250619" y="20003244"/>
                    </a:lnTo>
                    <a:lnTo>
                      <a:pt x="22105838" y="20003244"/>
                    </a:lnTo>
                    <a:lnTo>
                      <a:pt x="22105838" y="144780"/>
                    </a:lnTo>
                    <a:close/>
                    <a:moveTo>
                      <a:pt x="144780" y="20003244"/>
                    </a:moveTo>
                    <a:lnTo>
                      <a:pt x="22105838" y="20003244"/>
                    </a:lnTo>
                    <a:lnTo>
                      <a:pt x="22105838" y="20148024"/>
                    </a:lnTo>
                    <a:lnTo>
                      <a:pt x="144780" y="20148024"/>
                    </a:lnTo>
                    <a:lnTo>
                      <a:pt x="144780" y="20003244"/>
                    </a:lnTo>
                    <a:close/>
                    <a:moveTo>
                      <a:pt x="22105838" y="0"/>
                    </a:moveTo>
                    <a:lnTo>
                      <a:pt x="22250619" y="0"/>
                    </a:lnTo>
                    <a:lnTo>
                      <a:pt x="22250619" y="144780"/>
                    </a:lnTo>
                    <a:lnTo>
                      <a:pt x="22105838" y="144780"/>
                    </a:lnTo>
                    <a:lnTo>
                      <a:pt x="2210583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2105838" y="0"/>
                    </a:lnTo>
                    <a:lnTo>
                      <a:pt x="2210583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81760" y="1051336"/>
              <a:ext cx="9247450" cy="33000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332"/>
                </a:lnSpc>
              </a:pPr>
              <a:r>
                <a:rPr lang="ko-KR" altLang="en-US" sz="17574" dirty="0">
                  <a:solidFill>
                    <a:srgbClr val="000000"/>
                  </a:solidFill>
                  <a:latin typeface="+mj-ea"/>
                  <a:ea typeface="+mj-ea"/>
                </a:rPr>
                <a:t>박선경</a:t>
              </a:r>
              <a:endParaRPr lang="en-US" sz="17574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00285" y="4413008"/>
              <a:ext cx="74204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+mj-ea"/>
                  <a:ea typeface="+mj-ea"/>
                </a:rPr>
                <a:t>AI </a:t>
              </a:r>
              <a:r>
                <a:rPr lang="ko-KR" altLang="en-US" sz="3500" dirty="0">
                  <a:solidFill>
                    <a:srgbClr val="000000"/>
                  </a:solidFill>
                  <a:latin typeface="+mj-ea"/>
                  <a:ea typeface="+mj-ea"/>
                </a:rPr>
                <a:t>가 도래한 문학 세계</a:t>
              </a:r>
              <a:endParaRPr lang="en-US" sz="35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81" t="-277038" r="-2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43786" y="1372000"/>
            <a:ext cx="12437295" cy="7542999"/>
            <a:chOff x="0" y="0"/>
            <a:chExt cx="16583060" cy="1005733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583060" cy="10057332"/>
              <a:chOff x="0" y="0"/>
              <a:chExt cx="38391892" cy="2328400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38247113" cy="23139223"/>
              </a:xfrm>
              <a:custGeom>
                <a:avLst/>
                <a:gdLst/>
                <a:ahLst/>
                <a:cxnLst/>
                <a:rect l="l" t="t" r="r" b="b"/>
                <a:pathLst>
                  <a:path w="38247113" h="2313922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avLst/>
                <a:gdLst/>
                <a:ahLst/>
                <a:cxnLst/>
                <a:rect l="l" t="t" r="r" b="b"/>
                <a:pathLst>
                  <a:path w="38391892" h="23284004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310325" y="2355951"/>
              <a:ext cx="13962411" cy="131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</a:pPr>
              <a:endParaRPr lang="en-US" sz="6999" dirty="0">
                <a:solidFill>
                  <a:srgbClr val="000000"/>
                </a:solidFill>
                <a:ea typeface="Black Han Sans"/>
              </a:endParaRP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79DFB8AA-653A-2DB2-EB25-C9E4FB40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370" y="1635598"/>
            <a:ext cx="7427340" cy="70158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>
            <a:off x="14830661" y="7081681"/>
            <a:ext cx="1040301" cy="2080602"/>
          </a:xfrm>
          <a:custGeom>
            <a:avLst/>
            <a:gdLst/>
            <a:ahLst/>
            <a:cxnLst/>
            <a:rect l="l" t="t" r="r" b="b"/>
            <a:pathLst>
              <a:path w="1040301" h="2080602">
                <a:moveTo>
                  <a:pt x="0" y="0"/>
                </a:moveTo>
                <a:lnTo>
                  <a:pt x="1040300" y="0"/>
                </a:lnTo>
                <a:lnTo>
                  <a:pt x="1040300" y="2080601"/>
                </a:lnTo>
                <a:lnTo>
                  <a:pt x="0" y="2080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37136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63761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90386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17012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43637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70263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6888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57173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86652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7" y="0"/>
                </a:lnTo>
                <a:lnTo>
                  <a:pt x="1448677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371912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42434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392954" y="3972418"/>
            <a:ext cx="2857114" cy="1428557"/>
          </a:xfrm>
          <a:custGeom>
            <a:avLst/>
            <a:gdLst/>
            <a:ahLst/>
            <a:cxnLst/>
            <a:rect l="l" t="t" r="r" b="b"/>
            <a:pathLst>
              <a:path w="2857114" h="1428557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90586" y="3962357"/>
            <a:ext cx="965785" cy="1448678"/>
          </a:xfrm>
          <a:custGeom>
            <a:avLst/>
            <a:gdLst/>
            <a:ahLst/>
            <a:cxnLst/>
            <a:rect l="l" t="t" r="r" b="b"/>
            <a:pathLst>
              <a:path w="965785" h="1448678">
                <a:moveTo>
                  <a:pt x="0" y="0"/>
                </a:moveTo>
                <a:lnTo>
                  <a:pt x="965785" y="0"/>
                </a:lnTo>
                <a:lnTo>
                  <a:pt x="965785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96888" y="3972418"/>
            <a:ext cx="2857114" cy="1428557"/>
          </a:xfrm>
          <a:custGeom>
            <a:avLst/>
            <a:gdLst/>
            <a:ahLst/>
            <a:cxnLst/>
            <a:rect l="l" t="t" r="r" b="b"/>
            <a:pathLst>
              <a:path w="2857114" h="1428557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16782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937723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495841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896888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617829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338770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59712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780653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501594" y="5685079"/>
            <a:ext cx="726694" cy="1453389"/>
          </a:xfrm>
          <a:custGeom>
            <a:avLst/>
            <a:gdLst/>
            <a:ahLst/>
            <a:cxnLst/>
            <a:rect l="l" t="t" r="r" b="b"/>
            <a:pathLst>
              <a:path w="726694" h="1453389">
                <a:moveTo>
                  <a:pt x="0" y="0"/>
                </a:moveTo>
                <a:lnTo>
                  <a:pt x="726694" y="0"/>
                </a:lnTo>
                <a:lnTo>
                  <a:pt x="726694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2527080" y="761417"/>
            <a:ext cx="13233840" cy="1965961"/>
            <a:chOff x="0" y="-95251"/>
            <a:chExt cx="17645119" cy="262128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1"/>
              <a:ext cx="17645119" cy="14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9600" dirty="0">
                  <a:latin typeface="+mj-ea"/>
                  <a:ea typeface="+mj-ea"/>
                </a:rPr>
                <a:t>2010</a:t>
              </a:r>
              <a:r>
                <a:rPr lang="en-US" altLang="ko-KR" sz="9600" dirty="0"/>
                <a:t> </a:t>
              </a:r>
              <a:endParaRPr lang="en-US" sz="6999" dirty="0">
                <a:solidFill>
                  <a:srgbClr val="000000"/>
                </a:solidFill>
                <a:ea typeface="Black Han Sans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805305"/>
              <a:ext cx="1764511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ea typeface="Seoul Hangang Condensed Bold"/>
                </a:rPr>
                <a:t>프레젠테이션에 다음 콘텐츠를 사용하세요. 즐기세요!</a:t>
              </a:r>
            </a:p>
          </p:txBody>
        </p:sp>
      </p:grpSp>
      <p:grpSp>
        <p:nvGrpSpPr>
          <p:cNvPr id="32" name="Group 2">
            <a:extLst>
              <a:ext uri="{FF2B5EF4-FFF2-40B4-BE49-F238E27FC236}">
                <a16:creationId xmlns:a16="http://schemas.microsoft.com/office/drawing/2014/main" id="{517254BE-6720-00BC-7E7E-7D9CE05FB0AA}"/>
              </a:ext>
            </a:extLst>
          </p:cNvPr>
          <p:cNvGrpSpPr/>
          <p:nvPr/>
        </p:nvGrpSpPr>
        <p:grpSpPr>
          <a:xfrm>
            <a:off x="1134768" y="1653172"/>
            <a:ext cx="16230600" cy="8223033"/>
            <a:chOff x="0" y="0"/>
            <a:chExt cx="50101202" cy="18874402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50799895-B470-74E9-7FAF-CA2C212180A5}"/>
                </a:ext>
              </a:extLst>
            </p:cNvPr>
            <p:cNvSpPr/>
            <p:nvPr/>
          </p:nvSpPr>
          <p:spPr>
            <a:xfrm>
              <a:off x="72390" y="72390"/>
              <a:ext cx="49956423" cy="18729622"/>
            </a:xfrm>
            <a:custGeom>
              <a:avLst/>
              <a:gdLst/>
              <a:ahLst/>
              <a:cxnLst/>
              <a:rect l="l" t="t" r="r" b="b"/>
              <a:pathLst>
                <a:path w="49956423" h="18729622">
                  <a:moveTo>
                    <a:pt x="0" y="0"/>
                  </a:moveTo>
                  <a:lnTo>
                    <a:pt x="49956423" y="0"/>
                  </a:lnTo>
                  <a:lnTo>
                    <a:pt x="49956423" y="18729622"/>
                  </a:lnTo>
                  <a:lnTo>
                    <a:pt x="0" y="1872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E82500FE-05CB-6408-A0A6-76BC1DEF9BA3}"/>
                </a:ext>
              </a:extLst>
            </p:cNvPr>
            <p:cNvSpPr/>
            <p:nvPr/>
          </p:nvSpPr>
          <p:spPr>
            <a:xfrm>
              <a:off x="0" y="0"/>
              <a:ext cx="50101202" cy="18874401"/>
            </a:xfrm>
            <a:custGeom>
              <a:avLst/>
              <a:gdLst/>
              <a:ahLst/>
              <a:cxnLst/>
              <a:rect l="l" t="t" r="r" b="b"/>
              <a:pathLst>
                <a:path w="50101202" h="18874401">
                  <a:moveTo>
                    <a:pt x="49956424" y="18729621"/>
                  </a:moveTo>
                  <a:lnTo>
                    <a:pt x="50101202" y="18729621"/>
                  </a:lnTo>
                  <a:lnTo>
                    <a:pt x="50101202" y="18874401"/>
                  </a:lnTo>
                  <a:lnTo>
                    <a:pt x="49956424" y="18874401"/>
                  </a:lnTo>
                  <a:lnTo>
                    <a:pt x="49956424" y="187296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29621"/>
                  </a:lnTo>
                  <a:lnTo>
                    <a:pt x="0" y="18729621"/>
                  </a:lnTo>
                  <a:lnTo>
                    <a:pt x="0" y="144780"/>
                  </a:lnTo>
                  <a:close/>
                  <a:moveTo>
                    <a:pt x="0" y="18729621"/>
                  </a:moveTo>
                  <a:lnTo>
                    <a:pt x="144780" y="18729621"/>
                  </a:lnTo>
                  <a:lnTo>
                    <a:pt x="144780" y="18874401"/>
                  </a:lnTo>
                  <a:lnTo>
                    <a:pt x="0" y="18874401"/>
                  </a:lnTo>
                  <a:lnTo>
                    <a:pt x="0" y="18729621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8729621"/>
                  </a:lnTo>
                  <a:lnTo>
                    <a:pt x="49956424" y="18729621"/>
                  </a:lnTo>
                  <a:lnTo>
                    <a:pt x="49956424" y="144780"/>
                  </a:lnTo>
                  <a:close/>
                  <a:moveTo>
                    <a:pt x="144780" y="18729621"/>
                  </a:moveTo>
                  <a:lnTo>
                    <a:pt x="49956424" y="18729621"/>
                  </a:lnTo>
                  <a:lnTo>
                    <a:pt x="49956424" y="18874401"/>
                  </a:lnTo>
                  <a:lnTo>
                    <a:pt x="144780" y="18874401"/>
                  </a:lnTo>
                  <a:lnTo>
                    <a:pt x="144780" y="18729621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5" name="내용 개체 틀 4">
            <a:extLst>
              <a:ext uri="{FF2B5EF4-FFF2-40B4-BE49-F238E27FC236}">
                <a16:creationId xmlns:a16="http://schemas.microsoft.com/office/drawing/2014/main" id="{3B3CBE02-D777-4F41-9CB8-9A1F57CC3638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22616" r="5603" b="19615"/>
          <a:stretch/>
        </p:blipFill>
        <p:spPr>
          <a:xfrm>
            <a:off x="2643757" y="1916600"/>
            <a:ext cx="11738688" cy="6283498"/>
          </a:xfrm>
          <a:prstGeom prst="rect">
            <a:avLst/>
          </a:prstGeom>
        </p:spPr>
      </p:pic>
      <p:pic>
        <p:nvPicPr>
          <p:cNvPr id="36" name="내용 개체 틀 4">
            <a:extLst>
              <a:ext uri="{FF2B5EF4-FFF2-40B4-BE49-F238E27FC236}">
                <a16:creationId xmlns:a16="http://schemas.microsoft.com/office/drawing/2014/main" id="{E480D4B9-3AE2-7DD4-3453-4FFF61E93F67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2882" t="4452" r="34563" b="86266"/>
          <a:stretch/>
        </p:blipFill>
        <p:spPr>
          <a:xfrm>
            <a:off x="2141406" y="7839980"/>
            <a:ext cx="14005187" cy="128844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6FD8077-1790-3728-79F1-DC3D95D70BA7}"/>
              </a:ext>
            </a:extLst>
          </p:cNvPr>
          <p:cNvSpPr/>
          <p:nvPr/>
        </p:nvSpPr>
        <p:spPr>
          <a:xfrm>
            <a:off x="3369998" y="8017139"/>
            <a:ext cx="12632001" cy="662891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>
            <a:off x="14830661" y="7081681"/>
            <a:ext cx="1040301" cy="2080602"/>
          </a:xfrm>
          <a:custGeom>
            <a:avLst/>
            <a:gdLst/>
            <a:ahLst/>
            <a:cxnLst/>
            <a:rect l="l" t="t" r="r" b="b"/>
            <a:pathLst>
              <a:path w="1040301" h="2080602">
                <a:moveTo>
                  <a:pt x="0" y="0"/>
                </a:moveTo>
                <a:lnTo>
                  <a:pt x="1040300" y="0"/>
                </a:lnTo>
                <a:lnTo>
                  <a:pt x="1040300" y="2080601"/>
                </a:lnTo>
                <a:lnTo>
                  <a:pt x="0" y="2080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37136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63761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90386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17012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43637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70263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6888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57173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86652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7" y="0"/>
                </a:lnTo>
                <a:lnTo>
                  <a:pt x="1448677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371912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42434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392954" y="3972418"/>
            <a:ext cx="2857114" cy="1428557"/>
          </a:xfrm>
          <a:custGeom>
            <a:avLst/>
            <a:gdLst/>
            <a:ahLst/>
            <a:cxnLst/>
            <a:rect l="l" t="t" r="r" b="b"/>
            <a:pathLst>
              <a:path w="2857114" h="1428557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90586" y="3962357"/>
            <a:ext cx="965785" cy="1448678"/>
          </a:xfrm>
          <a:custGeom>
            <a:avLst/>
            <a:gdLst/>
            <a:ahLst/>
            <a:cxnLst/>
            <a:rect l="l" t="t" r="r" b="b"/>
            <a:pathLst>
              <a:path w="965785" h="1448678">
                <a:moveTo>
                  <a:pt x="0" y="0"/>
                </a:moveTo>
                <a:lnTo>
                  <a:pt x="965785" y="0"/>
                </a:lnTo>
                <a:lnTo>
                  <a:pt x="965785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96888" y="3972418"/>
            <a:ext cx="2857114" cy="1428557"/>
          </a:xfrm>
          <a:custGeom>
            <a:avLst/>
            <a:gdLst/>
            <a:ahLst/>
            <a:cxnLst/>
            <a:rect l="l" t="t" r="r" b="b"/>
            <a:pathLst>
              <a:path w="2857114" h="1428557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16782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937723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495841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896888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617829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338770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59712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780653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501594" y="5685079"/>
            <a:ext cx="726694" cy="1453389"/>
          </a:xfrm>
          <a:custGeom>
            <a:avLst/>
            <a:gdLst/>
            <a:ahLst/>
            <a:cxnLst/>
            <a:rect l="l" t="t" r="r" b="b"/>
            <a:pathLst>
              <a:path w="726694" h="1453389">
                <a:moveTo>
                  <a:pt x="0" y="0"/>
                </a:moveTo>
                <a:lnTo>
                  <a:pt x="726694" y="0"/>
                </a:lnTo>
                <a:lnTo>
                  <a:pt x="726694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2527080" y="761417"/>
            <a:ext cx="13233840" cy="1965961"/>
            <a:chOff x="0" y="-95251"/>
            <a:chExt cx="17645119" cy="262128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1"/>
              <a:ext cx="17645119" cy="14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9600" dirty="0">
                  <a:latin typeface="+mj-ea"/>
                  <a:ea typeface="+mj-ea"/>
                </a:rPr>
                <a:t>2015</a:t>
              </a:r>
              <a:r>
                <a:rPr lang="en-US" altLang="ko-KR" sz="9600" dirty="0"/>
                <a:t> </a:t>
              </a:r>
              <a:endParaRPr lang="en-US" sz="6999" dirty="0">
                <a:solidFill>
                  <a:srgbClr val="000000"/>
                </a:solidFill>
                <a:ea typeface="Black Han Sans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805305"/>
              <a:ext cx="1764511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ea typeface="Seoul Hangang Condensed Bold"/>
                </a:rPr>
                <a:t>프레젠테이션에 다음 콘텐츠를 사용하세요. 즐기세요!</a:t>
              </a:r>
            </a:p>
          </p:txBody>
        </p:sp>
      </p:grpSp>
      <p:grpSp>
        <p:nvGrpSpPr>
          <p:cNvPr id="32" name="Group 2">
            <a:extLst>
              <a:ext uri="{FF2B5EF4-FFF2-40B4-BE49-F238E27FC236}">
                <a16:creationId xmlns:a16="http://schemas.microsoft.com/office/drawing/2014/main" id="{517254BE-6720-00BC-7E7E-7D9CE05FB0AA}"/>
              </a:ext>
            </a:extLst>
          </p:cNvPr>
          <p:cNvGrpSpPr/>
          <p:nvPr/>
        </p:nvGrpSpPr>
        <p:grpSpPr>
          <a:xfrm>
            <a:off x="1083874" y="1644867"/>
            <a:ext cx="16230600" cy="8223033"/>
            <a:chOff x="0" y="0"/>
            <a:chExt cx="50101202" cy="18874402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50799895-B470-74E9-7FAF-CA2C212180A5}"/>
                </a:ext>
              </a:extLst>
            </p:cNvPr>
            <p:cNvSpPr/>
            <p:nvPr/>
          </p:nvSpPr>
          <p:spPr>
            <a:xfrm>
              <a:off x="72390" y="72390"/>
              <a:ext cx="49956423" cy="18729622"/>
            </a:xfrm>
            <a:custGeom>
              <a:avLst/>
              <a:gdLst/>
              <a:ahLst/>
              <a:cxnLst/>
              <a:rect l="l" t="t" r="r" b="b"/>
              <a:pathLst>
                <a:path w="49956423" h="18729622">
                  <a:moveTo>
                    <a:pt x="0" y="0"/>
                  </a:moveTo>
                  <a:lnTo>
                    <a:pt x="49956423" y="0"/>
                  </a:lnTo>
                  <a:lnTo>
                    <a:pt x="49956423" y="18729622"/>
                  </a:lnTo>
                  <a:lnTo>
                    <a:pt x="0" y="1872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E82500FE-05CB-6408-A0A6-76BC1DEF9BA3}"/>
                </a:ext>
              </a:extLst>
            </p:cNvPr>
            <p:cNvSpPr/>
            <p:nvPr/>
          </p:nvSpPr>
          <p:spPr>
            <a:xfrm>
              <a:off x="0" y="0"/>
              <a:ext cx="50101202" cy="18874401"/>
            </a:xfrm>
            <a:custGeom>
              <a:avLst/>
              <a:gdLst/>
              <a:ahLst/>
              <a:cxnLst/>
              <a:rect l="l" t="t" r="r" b="b"/>
              <a:pathLst>
                <a:path w="50101202" h="18874401">
                  <a:moveTo>
                    <a:pt x="49956424" y="18729621"/>
                  </a:moveTo>
                  <a:lnTo>
                    <a:pt x="50101202" y="18729621"/>
                  </a:lnTo>
                  <a:lnTo>
                    <a:pt x="50101202" y="18874401"/>
                  </a:lnTo>
                  <a:lnTo>
                    <a:pt x="49956424" y="18874401"/>
                  </a:lnTo>
                  <a:lnTo>
                    <a:pt x="49956424" y="187296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29621"/>
                  </a:lnTo>
                  <a:lnTo>
                    <a:pt x="0" y="18729621"/>
                  </a:lnTo>
                  <a:lnTo>
                    <a:pt x="0" y="144780"/>
                  </a:lnTo>
                  <a:close/>
                  <a:moveTo>
                    <a:pt x="0" y="18729621"/>
                  </a:moveTo>
                  <a:lnTo>
                    <a:pt x="144780" y="18729621"/>
                  </a:lnTo>
                  <a:lnTo>
                    <a:pt x="144780" y="18874401"/>
                  </a:lnTo>
                  <a:lnTo>
                    <a:pt x="0" y="18874401"/>
                  </a:lnTo>
                  <a:lnTo>
                    <a:pt x="0" y="18729621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8729621"/>
                  </a:lnTo>
                  <a:lnTo>
                    <a:pt x="49956424" y="18729621"/>
                  </a:lnTo>
                  <a:lnTo>
                    <a:pt x="49956424" y="144780"/>
                  </a:lnTo>
                  <a:close/>
                  <a:moveTo>
                    <a:pt x="144780" y="18729621"/>
                  </a:moveTo>
                  <a:lnTo>
                    <a:pt x="49956424" y="18729621"/>
                  </a:lnTo>
                  <a:lnTo>
                    <a:pt x="49956424" y="18874401"/>
                  </a:lnTo>
                  <a:lnTo>
                    <a:pt x="144780" y="18874401"/>
                  </a:lnTo>
                  <a:lnTo>
                    <a:pt x="144780" y="18729621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CA2EDD0C-B08C-3B25-A04B-6D43A2166B7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" t="13855" r="3132" b="14505"/>
          <a:stretch/>
        </p:blipFill>
        <p:spPr>
          <a:xfrm>
            <a:off x="2769810" y="1676405"/>
            <a:ext cx="12606401" cy="79356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65DAF3-7C53-BC97-1C39-509B188A5B83}"/>
              </a:ext>
            </a:extLst>
          </p:cNvPr>
          <p:cNvSpPr/>
          <p:nvPr/>
        </p:nvSpPr>
        <p:spPr>
          <a:xfrm>
            <a:off x="4031408" y="3011482"/>
            <a:ext cx="3028304" cy="1861284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FCDCFE-BE65-ACAB-5ECD-D6F08A0F4E96}"/>
              </a:ext>
            </a:extLst>
          </p:cNvPr>
          <p:cNvSpPr/>
          <p:nvPr/>
        </p:nvSpPr>
        <p:spPr>
          <a:xfrm>
            <a:off x="11156156" y="2923447"/>
            <a:ext cx="726695" cy="1153253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6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32EDB-2124-DE79-D0CA-D612FA32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165" y="44631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네이버 뉴스 기사</a:t>
            </a:r>
          </a:p>
        </p:txBody>
      </p:sp>
      <p:pic>
        <p:nvPicPr>
          <p:cNvPr id="5" name="내용 개체 틀 4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04603A8D-588F-D668-9E72-2EB6C55A4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47900"/>
            <a:ext cx="13909130" cy="7390038"/>
          </a:xfrm>
        </p:spPr>
      </p:pic>
    </p:spTree>
    <p:extLst>
      <p:ext uri="{BB962C8B-B14F-4D97-AF65-F5344CB8AC3E}">
        <p14:creationId xmlns:p14="http://schemas.microsoft.com/office/powerpoint/2010/main" val="3717421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>
            <a:off x="14830661" y="7081681"/>
            <a:ext cx="1040301" cy="2080602"/>
          </a:xfrm>
          <a:custGeom>
            <a:avLst/>
            <a:gdLst/>
            <a:ahLst/>
            <a:cxnLst/>
            <a:rect l="l" t="t" r="r" b="b"/>
            <a:pathLst>
              <a:path w="1040301" h="2080602">
                <a:moveTo>
                  <a:pt x="0" y="0"/>
                </a:moveTo>
                <a:lnTo>
                  <a:pt x="1040300" y="0"/>
                </a:lnTo>
                <a:lnTo>
                  <a:pt x="1040300" y="2080601"/>
                </a:lnTo>
                <a:lnTo>
                  <a:pt x="0" y="2080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37136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63761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90386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17012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43637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70263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6888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57173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86652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7" y="0"/>
                </a:lnTo>
                <a:lnTo>
                  <a:pt x="1448677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371912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42434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392954" y="3972418"/>
            <a:ext cx="2857114" cy="1428557"/>
          </a:xfrm>
          <a:custGeom>
            <a:avLst/>
            <a:gdLst/>
            <a:ahLst/>
            <a:cxnLst/>
            <a:rect l="l" t="t" r="r" b="b"/>
            <a:pathLst>
              <a:path w="2857114" h="1428557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90586" y="3962357"/>
            <a:ext cx="965785" cy="1448678"/>
          </a:xfrm>
          <a:custGeom>
            <a:avLst/>
            <a:gdLst/>
            <a:ahLst/>
            <a:cxnLst/>
            <a:rect l="l" t="t" r="r" b="b"/>
            <a:pathLst>
              <a:path w="965785" h="1448678">
                <a:moveTo>
                  <a:pt x="0" y="0"/>
                </a:moveTo>
                <a:lnTo>
                  <a:pt x="965785" y="0"/>
                </a:lnTo>
                <a:lnTo>
                  <a:pt x="965785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96888" y="3972418"/>
            <a:ext cx="2857114" cy="1428557"/>
          </a:xfrm>
          <a:custGeom>
            <a:avLst/>
            <a:gdLst/>
            <a:ahLst/>
            <a:cxnLst/>
            <a:rect l="l" t="t" r="r" b="b"/>
            <a:pathLst>
              <a:path w="2857114" h="1428557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16782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937723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495841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896888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617829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338770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59712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780653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501594" y="5685079"/>
            <a:ext cx="726694" cy="1453389"/>
          </a:xfrm>
          <a:custGeom>
            <a:avLst/>
            <a:gdLst/>
            <a:ahLst/>
            <a:cxnLst/>
            <a:rect l="l" t="t" r="r" b="b"/>
            <a:pathLst>
              <a:path w="726694" h="1453389">
                <a:moveTo>
                  <a:pt x="0" y="0"/>
                </a:moveTo>
                <a:lnTo>
                  <a:pt x="726694" y="0"/>
                </a:lnTo>
                <a:lnTo>
                  <a:pt x="726694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2527080" y="761417"/>
            <a:ext cx="13233840" cy="1965961"/>
            <a:chOff x="0" y="-95251"/>
            <a:chExt cx="17645119" cy="262128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1"/>
              <a:ext cx="17645119" cy="14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9600" dirty="0">
                  <a:latin typeface="+mj-ea"/>
                  <a:ea typeface="+mj-ea"/>
                </a:rPr>
                <a:t>2023</a:t>
              </a:r>
              <a:r>
                <a:rPr lang="en-US" altLang="ko-KR" sz="9600" dirty="0"/>
                <a:t> </a:t>
              </a:r>
              <a:endParaRPr lang="en-US" sz="6999" dirty="0">
                <a:solidFill>
                  <a:srgbClr val="000000"/>
                </a:solidFill>
                <a:ea typeface="Black Han Sans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805305"/>
              <a:ext cx="1764511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ea typeface="Seoul Hangang Condensed Bold"/>
                </a:rPr>
                <a:t>프레젠테이션에 다음 콘텐츠를 사용하세요. 즐기세요!</a:t>
              </a:r>
            </a:p>
          </p:txBody>
        </p:sp>
      </p:grpSp>
      <p:grpSp>
        <p:nvGrpSpPr>
          <p:cNvPr id="32" name="Group 2">
            <a:extLst>
              <a:ext uri="{FF2B5EF4-FFF2-40B4-BE49-F238E27FC236}">
                <a16:creationId xmlns:a16="http://schemas.microsoft.com/office/drawing/2014/main" id="{517254BE-6720-00BC-7E7E-7D9CE05FB0AA}"/>
              </a:ext>
            </a:extLst>
          </p:cNvPr>
          <p:cNvGrpSpPr/>
          <p:nvPr/>
        </p:nvGrpSpPr>
        <p:grpSpPr>
          <a:xfrm>
            <a:off x="1083874" y="1644867"/>
            <a:ext cx="16230600" cy="8223033"/>
            <a:chOff x="0" y="0"/>
            <a:chExt cx="50101202" cy="18874402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50799895-B470-74E9-7FAF-CA2C212180A5}"/>
                </a:ext>
              </a:extLst>
            </p:cNvPr>
            <p:cNvSpPr/>
            <p:nvPr/>
          </p:nvSpPr>
          <p:spPr>
            <a:xfrm>
              <a:off x="72390" y="72390"/>
              <a:ext cx="49956423" cy="18729622"/>
            </a:xfrm>
            <a:custGeom>
              <a:avLst/>
              <a:gdLst/>
              <a:ahLst/>
              <a:cxnLst/>
              <a:rect l="l" t="t" r="r" b="b"/>
              <a:pathLst>
                <a:path w="49956423" h="18729622">
                  <a:moveTo>
                    <a:pt x="0" y="0"/>
                  </a:moveTo>
                  <a:lnTo>
                    <a:pt x="49956423" y="0"/>
                  </a:lnTo>
                  <a:lnTo>
                    <a:pt x="49956423" y="18729622"/>
                  </a:lnTo>
                  <a:lnTo>
                    <a:pt x="0" y="1872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E82500FE-05CB-6408-A0A6-76BC1DEF9BA3}"/>
                </a:ext>
              </a:extLst>
            </p:cNvPr>
            <p:cNvSpPr/>
            <p:nvPr/>
          </p:nvSpPr>
          <p:spPr>
            <a:xfrm>
              <a:off x="0" y="0"/>
              <a:ext cx="50101202" cy="18874401"/>
            </a:xfrm>
            <a:custGeom>
              <a:avLst/>
              <a:gdLst/>
              <a:ahLst/>
              <a:cxnLst/>
              <a:rect l="l" t="t" r="r" b="b"/>
              <a:pathLst>
                <a:path w="50101202" h="18874401">
                  <a:moveTo>
                    <a:pt x="49956424" y="18729621"/>
                  </a:moveTo>
                  <a:lnTo>
                    <a:pt x="50101202" y="18729621"/>
                  </a:lnTo>
                  <a:lnTo>
                    <a:pt x="50101202" y="18874401"/>
                  </a:lnTo>
                  <a:lnTo>
                    <a:pt x="49956424" y="18874401"/>
                  </a:lnTo>
                  <a:lnTo>
                    <a:pt x="49956424" y="187296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29621"/>
                  </a:lnTo>
                  <a:lnTo>
                    <a:pt x="0" y="18729621"/>
                  </a:lnTo>
                  <a:lnTo>
                    <a:pt x="0" y="144780"/>
                  </a:lnTo>
                  <a:close/>
                  <a:moveTo>
                    <a:pt x="0" y="18729621"/>
                  </a:moveTo>
                  <a:lnTo>
                    <a:pt x="144780" y="18729621"/>
                  </a:lnTo>
                  <a:lnTo>
                    <a:pt x="144780" y="18874401"/>
                  </a:lnTo>
                  <a:lnTo>
                    <a:pt x="0" y="18874401"/>
                  </a:lnTo>
                  <a:lnTo>
                    <a:pt x="0" y="18729621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8729621"/>
                  </a:lnTo>
                  <a:lnTo>
                    <a:pt x="49956424" y="18729621"/>
                  </a:lnTo>
                  <a:lnTo>
                    <a:pt x="49956424" y="144780"/>
                  </a:lnTo>
                  <a:close/>
                  <a:moveTo>
                    <a:pt x="144780" y="18729621"/>
                  </a:moveTo>
                  <a:lnTo>
                    <a:pt x="49956424" y="18729621"/>
                  </a:lnTo>
                  <a:lnTo>
                    <a:pt x="49956424" y="18874401"/>
                  </a:lnTo>
                  <a:lnTo>
                    <a:pt x="144780" y="18874401"/>
                  </a:lnTo>
                  <a:lnTo>
                    <a:pt x="144780" y="18729621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5CF6433A-D669-714E-5C10-F70790180BC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1669" r="6235" b="21720"/>
          <a:stretch/>
        </p:blipFill>
        <p:spPr>
          <a:xfrm>
            <a:off x="2606358" y="1827030"/>
            <a:ext cx="13827399" cy="73533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539AFDE-05DE-4209-D285-F29B812BDAF9}"/>
              </a:ext>
            </a:extLst>
          </p:cNvPr>
          <p:cNvSpPr/>
          <p:nvPr/>
        </p:nvSpPr>
        <p:spPr>
          <a:xfrm>
            <a:off x="4191000" y="3610828"/>
            <a:ext cx="2438400" cy="849332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F1A428-8B2B-4DD3-9DC3-93F6056B7190}"/>
              </a:ext>
            </a:extLst>
          </p:cNvPr>
          <p:cNvSpPr/>
          <p:nvPr/>
        </p:nvSpPr>
        <p:spPr>
          <a:xfrm>
            <a:off x="6027215" y="7238031"/>
            <a:ext cx="3588592" cy="1767899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E01653-60A0-800B-4906-97E1C30D3446}"/>
              </a:ext>
            </a:extLst>
          </p:cNvPr>
          <p:cNvSpPr/>
          <p:nvPr/>
        </p:nvSpPr>
        <p:spPr>
          <a:xfrm>
            <a:off x="8750117" y="2668891"/>
            <a:ext cx="3028304" cy="1861284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33FC85-1663-C99D-0EE2-B8D2DFF55434}"/>
              </a:ext>
            </a:extLst>
          </p:cNvPr>
          <p:cNvSpPr/>
          <p:nvPr/>
        </p:nvSpPr>
        <p:spPr>
          <a:xfrm>
            <a:off x="4224681" y="7212996"/>
            <a:ext cx="1831690" cy="1618455"/>
          </a:xfrm>
          <a:prstGeom prst="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8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>
            <a:off x="14830661" y="7081681"/>
            <a:ext cx="1040301" cy="2080602"/>
          </a:xfrm>
          <a:custGeom>
            <a:avLst/>
            <a:gdLst/>
            <a:ahLst/>
            <a:cxnLst/>
            <a:rect l="l" t="t" r="r" b="b"/>
            <a:pathLst>
              <a:path w="1040301" h="2080602">
                <a:moveTo>
                  <a:pt x="0" y="0"/>
                </a:moveTo>
                <a:lnTo>
                  <a:pt x="1040300" y="0"/>
                </a:lnTo>
                <a:lnTo>
                  <a:pt x="1040300" y="2080601"/>
                </a:lnTo>
                <a:lnTo>
                  <a:pt x="0" y="2080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37136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63761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90386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17012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43637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70263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6888" y="7412511"/>
            <a:ext cx="1418940" cy="1418940"/>
          </a:xfrm>
          <a:custGeom>
            <a:avLst/>
            <a:gdLst/>
            <a:ahLst/>
            <a:cxnLst/>
            <a:rect l="l" t="t" r="r" b="b"/>
            <a:pathLst>
              <a:path w="1418940" h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57173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86652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7" y="0"/>
                </a:lnTo>
                <a:lnTo>
                  <a:pt x="1448677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371912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42434" y="3962357"/>
            <a:ext cx="1448678" cy="1448678"/>
          </a:xfrm>
          <a:custGeom>
            <a:avLst/>
            <a:gdLst/>
            <a:ahLst/>
            <a:cxnLst/>
            <a:rect l="l" t="t" r="r" b="b"/>
            <a:pathLst>
              <a:path w="1448678" h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392954" y="3972418"/>
            <a:ext cx="2857114" cy="1428557"/>
          </a:xfrm>
          <a:custGeom>
            <a:avLst/>
            <a:gdLst/>
            <a:ahLst/>
            <a:cxnLst/>
            <a:rect l="l" t="t" r="r" b="b"/>
            <a:pathLst>
              <a:path w="2857114" h="1428557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90586" y="3962357"/>
            <a:ext cx="965785" cy="1448678"/>
          </a:xfrm>
          <a:custGeom>
            <a:avLst/>
            <a:gdLst/>
            <a:ahLst/>
            <a:cxnLst/>
            <a:rect l="l" t="t" r="r" b="b"/>
            <a:pathLst>
              <a:path w="965785" h="1448678">
                <a:moveTo>
                  <a:pt x="0" y="0"/>
                </a:moveTo>
                <a:lnTo>
                  <a:pt x="965785" y="0"/>
                </a:lnTo>
                <a:lnTo>
                  <a:pt x="965785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96888" y="3972418"/>
            <a:ext cx="2857114" cy="1428557"/>
          </a:xfrm>
          <a:custGeom>
            <a:avLst/>
            <a:gdLst/>
            <a:ahLst/>
            <a:cxnLst/>
            <a:rect l="l" t="t" r="r" b="b"/>
            <a:pathLst>
              <a:path w="2857114" h="1428557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16782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937723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495841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896888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617829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338770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59712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780653" y="5685079"/>
            <a:ext cx="1453389" cy="1453389"/>
          </a:xfrm>
          <a:custGeom>
            <a:avLst/>
            <a:gdLst/>
            <a:ahLst/>
            <a:cxnLst/>
            <a:rect l="l" t="t" r="r" b="b"/>
            <a:pathLst>
              <a:path w="1453389" h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501594" y="5685079"/>
            <a:ext cx="726694" cy="1453389"/>
          </a:xfrm>
          <a:custGeom>
            <a:avLst/>
            <a:gdLst/>
            <a:ahLst/>
            <a:cxnLst/>
            <a:rect l="l" t="t" r="r" b="b"/>
            <a:pathLst>
              <a:path w="726694" h="1453389">
                <a:moveTo>
                  <a:pt x="0" y="0"/>
                </a:moveTo>
                <a:lnTo>
                  <a:pt x="726694" y="0"/>
                </a:lnTo>
                <a:lnTo>
                  <a:pt x="726694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527080" y="2186834"/>
            <a:ext cx="13233840" cy="54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ea typeface="Seoul Hangang Condensed Bold"/>
              </a:rPr>
              <a:t>프레젠테이션에 다음 콘텐츠를 사용하세요. 즐기세요!</a:t>
            </a:r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517254BE-6720-00BC-7E7E-7D9CE05FB0AA}"/>
              </a:ext>
            </a:extLst>
          </p:cNvPr>
          <p:cNvGrpSpPr/>
          <p:nvPr/>
        </p:nvGrpSpPr>
        <p:grpSpPr>
          <a:xfrm>
            <a:off x="1083874" y="1644867"/>
            <a:ext cx="16230600" cy="8223033"/>
            <a:chOff x="0" y="0"/>
            <a:chExt cx="50101202" cy="18874402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50799895-B470-74E9-7FAF-CA2C212180A5}"/>
                </a:ext>
              </a:extLst>
            </p:cNvPr>
            <p:cNvSpPr/>
            <p:nvPr/>
          </p:nvSpPr>
          <p:spPr>
            <a:xfrm>
              <a:off x="72390" y="72390"/>
              <a:ext cx="49956423" cy="18729622"/>
            </a:xfrm>
            <a:custGeom>
              <a:avLst/>
              <a:gdLst/>
              <a:ahLst/>
              <a:cxnLst/>
              <a:rect l="l" t="t" r="r" b="b"/>
              <a:pathLst>
                <a:path w="49956423" h="18729622">
                  <a:moveTo>
                    <a:pt x="0" y="0"/>
                  </a:moveTo>
                  <a:lnTo>
                    <a:pt x="49956423" y="0"/>
                  </a:lnTo>
                  <a:lnTo>
                    <a:pt x="49956423" y="18729622"/>
                  </a:lnTo>
                  <a:lnTo>
                    <a:pt x="0" y="1872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E82500FE-05CB-6408-A0A6-76BC1DEF9BA3}"/>
                </a:ext>
              </a:extLst>
            </p:cNvPr>
            <p:cNvSpPr/>
            <p:nvPr/>
          </p:nvSpPr>
          <p:spPr>
            <a:xfrm>
              <a:off x="0" y="0"/>
              <a:ext cx="50101202" cy="18874401"/>
            </a:xfrm>
            <a:custGeom>
              <a:avLst/>
              <a:gdLst/>
              <a:ahLst/>
              <a:cxnLst/>
              <a:rect l="l" t="t" r="r" b="b"/>
              <a:pathLst>
                <a:path w="50101202" h="18874401">
                  <a:moveTo>
                    <a:pt x="49956424" y="18729621"/>
                  </a:moveTo>
                  <a:lnTo>
                    <a:pt x="50101202" y="18729621"/>
                  </a:lnTo>
                  <a:lnTo>
                    <a:pt x="50101202" y="18874401"/>
                  </a:lnTo>
                  <a:lnTo>
                    <a:pt x="49956424" y="18874401"/>
                  </a:lnTo>
                  <a:lnTo>
                    <a:pt x="49956424" y="187296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29621"/>
                  </a:lnTo>
                  <a:lnTo>
                    <a:pt x="0" y="18729621"/>
                  </a:lnTo>
                  <a:lnTo>
                    <a:pt x="0" y="144780"/>
                  </a:lnTo>
                  <a:close/>
                  <a:moveTo>
                    <a:pt x="0" y="18729621"/>
                  </a:moveTo>
                  <a:lnTo>
                    <a:pt x="144780" y="18729621"/>
                  </a:lnTo>
                  <a:lnTo>
                    <a:pt x="144780" y="18874401"/>
                  </a:lnTo>
                  <a:lnTo>
                    <a:pt x="0" y="18874401"/>
                  </a:lnTo>
                  <a:lnTo>
                    <a:pt x="0" y="18729621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8729621"/>
                  </a:lnTo>
                  <a:lnTo>
                    <a:pt x="49956424" y="18729621"/>
                  </a:lnTo>
                  <a:lnTo>
                    <a:pt x="49956424" y="144780"/>
                  </a:lnTo>
                  <a:close/>
                  <a:moveTo>
                    <a:pt x="144780" y="18729621"/>
                  </a:moveTo>
                  <a:lnTo>
                    <a:pt x="49956424" y="18729621"/>
                  </a:lnTo>
                  <a:lnTo>
                    <a:pt x="49956424" y="18874401"/>
                  </a:lnTo>
                  <a:lnTo>
                    <a:pt x="144780" y="18874401"/>
                  </a:lnTo>
                  <a:lnTo>
                    <a:pt x="144780" y="18729621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80F8BA-90F5-A0B5-DAFD-109459FF0BA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97" y="2168612"/>
            <a:ext cx="12063704" cy="6919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41F762-E315-14B6-5286-85684942D81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887" y="4469907"/>
            <a:ext cx="3449403" cy="23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97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81101"/>
            <a:ext cx="16230600" cy="8077200"/>
            <a:chOff x="0" y="0"/>
            <a:chExt cx="50101202" cy="16265327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956423" cy="16120547"/>
            </a:xfrm>
            <a:custGeom>
              <a:avLst/>
              <a:gdLst/>
              <a:ahLst/>
              <a:cxnLst/>
              <a:rect l="l" t="t" r="r" b="b"/>
              <a:pathLst>
                <a:path w="49956423" h="16120547">
                  <a:moveTo>
                    <a:pt x="0" y="0"/>
                  </a:moveTo>
                  <a:lnTo>
                    <a:pt x="49956423" y="0"/>
                  </a:lnTo>
                  <a:lnTo>
                    <a:pt x="49956423" y="16120547"/>
                  </a:lnTo>
                  <a:lnTo>
                    <a:pt x="0" y="16120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0101202" cy="16265327"/>
            </a:xfrm>
            <a:custGeom>
              <a:avLst/>
              <a:gdLst/>
              <a:ahLst/>
              <a:cxnLst/>
              <a:rect l="l" t="t" r="r" b="b"/>
              <a:pathLst>
                <a:path w="50101202" h="16265327">
                  <a:moveTo>
                    <a:pt x="49956424" y="16120548"/>
                  </a:moveTo>
                  <a:lnTo>
                    <a:pt x="50101202" y="16120548"/>
                  </a:lnTo>
                  <a:lnTo>
                    <a:pt x="50101202" y="16265327"/>
                  </a:lnTo>
                  <a:lnTo>
                    <a:pt x="49956424" y="16265327"/>
                  </a:lnTo>
                  <a:lnTo>
                    <a:pt x="49956424" y="1612054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120548"/>
                  </a:lnTo>
                  <a:lnTo>
                    <a:pt x="0" y="16120548"/>
                  </a:lnTo>
                  <a:lnTo>
                    <a:pt x="0" y="144780"/>
                  </a:lnTo>
                  <a:close/>
                  <a:moveTo>
                    <a:pt x="0" y="16120548"/>
                  </a:moveTo>
                  <a:lnTo>
                    <a:pt x="144780" y="16120548"/>
                  </a:lnTo>
                  <a:lnTo>
                    <a:pt x="144780" y="16265327"/>
                  </a:lnTo>
                  <a:lnTo>
                    <a:pt x="0" y="16265327"/>
                  </a:lnTo>
                  <a:lnTo>
                    <a:pt x="0" y="16120548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6120548"/>
                  </a:lnTo>
                  <a:lnTo>
                    <a:pt x="49956424" y="16120548"/>
                  </a:lnTo>
                  <a:lnTo>
                    <a:pt x="49956424" y="144780"/>
                  </a:lnTo>
                  <a:close/>
                  <a:moveTo>
                    <a:pt x="144780" y="16120548"/>
                  </a:moveTo>
                  <a:lnTo>
                    <a:pt x="49956424" y="16120548"/>
                  </a:lnTo>
                  <a:lnTo>
                    <a:pt x="49956424" y="16265327"/>
                  </a:lnTo>
                  <a:lnTo>
                    <a:pt x="144780" y="16265327"/>
                  </a:lnTo>
                  <a:lnTo>
                    <a:pt x="144780" y="16120548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025673" y="4880533"/>
            <a:ext cx="620676" cy="623909"/>
            <a:chOff x="0" y="0"/>
            <a:chExt cx="827568" cy="83187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97502"/>
              <a:ext cx="734376" cy="73437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3192" y="0"/>
              <a:ext cx="734376" cy="734376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CFE6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2878803" y="4954362"/>
            <a:ext cx="35450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ea typeface="Seoul Hangang Condensed Bold"/>
              </a:rPr>
              <a:t>흐릿한 효과는 B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025673" y="6311718"/>
            <a:ext cx="620676" cy="623909"/>
            <a:chOff x="0" y="0"/>
            <a:chExt cx="827568" cy="83187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97502"/>
              <a:ext cx="734376" cy="73437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93192" y="0"/>
              <a:ext cx="734376" cy="734376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CFE6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2878803" y="6367966"/>
            <a:ext cx="35450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ea typeface="Seoul Hangang Condensed Bold"/>
              </a:rPr>
              <a:t>드럼 소리 효과는 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025673" y="7742903"/>
            <a:ext cx="620676" cy="623909"/>
            <a:chOff x="0" y="0"/>
            <a:chExt cx="827568" cy="83187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97502"/>
              <a:ext cx="734376" cy="73437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93192" y="0"/>
              <a:ext cx="734376" cy="734376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CFE6"/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2878803" y="7816733"/>
            <a:ext cx="35450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ea typeface="Seoul Hangang Condensed Bold"/>
              </a:rPr>
              <a:t>음소거는 Q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702845" y="4880533"/>
            <a:ext cx="620676" cy="623909"/>
            <a:chOff x="0" y="0"/>
            <a:chExt cx="827568" cy="83187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97502"/>
              <a:ext cx="734376" cy="734376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93192" y="0"/>
              <a:ext cx="734376" cy="734376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CFE6"/>
              </a:solidFill>
            </p:spPr>
          </p:sp>
        </p:grpSp>
      </p:grpSp>
      <p:sp>
        <p:nvSpPr>
          <p:cNvPr id="31" name="TextBox 31"/>
          <p:cNvSpPr txBox="1"/>
          <p:nvPr/>
        </p:nvSpPr>
        <p:spPr>
          <a:xfrm>
            <a:off x="8576444" y="4954362"/>
            <a:ext cx="35450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ea typeface="Seoul Hangang Condensed Bold"/>
              </a:rPr>
              <a:t>꽃가루 효과는 C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707750" y="6311718"/>
            <a:ext cx="620676" cy="623909"/>
            <a:chOff x="0" y="0"/>
            <a:chExt cx="827568" cy="831878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97502"/>
              <a:ext cx="734376" cy="734376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93192" y="0"/>
              <a:ext cx="734376" cy="734376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CFE6"/>
              </a:solidFill>
            </p:spPr>
          </p:sp>
        </p:grpSp>
      </p:grpSp>
      <p:sp>
        <p:nvSpPr>
          <p:cNvPr id="37" name="TextBox 37"/>
          <p:cNvSpPr txBox="1"/>
          <p:nvPr/>
        </p:nvSpPr>
        <p:spPr>
          <a:xfrm>
            <a:off x="8581407" y="6385547"/>
            <a:ext cx="35450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ea typeface="Seoul Hangang Condensed Bold"/>
              </a:rPr>
              <a:t>물방울 효과는 O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707750" y="7742903"/>
            <a:ext cx="620676" cy="623909"/>
            <a:chOff x="0" y="0"/>
            <a:chExt cx="827568" cy="831878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97502"/>
              <a:ext cx="734376" cy="734376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93192" y="0"/>
              <a:ext cx="734376" cy="734376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CFE6"/>
              </a:solidFill>
            </p:spPr>
          </p:sp>
        </p:grpSp>
      </p:grpSp>
      <p:sp>
        <p:nvSpPr>
          <p:cNvPr id="43" name="TextBox 43"/>
          <p:cNvSpPr txBox="1"/>
          <p:nvPr/>
        </p:nvSpPr>
        <p:spPr>
          <a:xfrm>
            <a:off x="8581407" y="7816733"/>
            <a:ext cx="35450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ea typeface="Seoul Hangang Condensed Bold"/>
              </a:rPr>
              <a:t>닫기는 X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3171004" y="4880533"/>
            <a:ext cx="620676" cy="623909"/>
            <a:chOff x="0" y="0"/>
            <a:chExt cx="827568" cy="831878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97502"/>
              <a:ext cx="734376" cy="734376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93192" y="0"/>
              <a:ext cx="734376" cy="734376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CFE6"/>
              </a:solidFill>
            </p:spPr>
          </p:sp>
        </p:grpSp>
      </p:grpSp>
      <p:sp>
        <p:nvSpPr>
          <p:cNvPr id="49" name="TextBox 49"/>
          <p:cNvSpPr txBox="1"/>
          <p:nvPr/>
        </p:nvSpPr>
        <p:spPr>
          <a:xfrm>
            <a:off x="13974781" y="4919934"/>
            <a:ext cx="228754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Seoul Hangang Condensed Bold"/>
              </a:rPr>
              <a:t>타이머 설정은 0~9까지의 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Seoul Hangang Condensed Bold"/>
              </a:rPr>
              <a:t>숫자를 누르세요</a:t>
            </a:r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1C53C376-B5C5-B215-ABD7-ACA295E55DBF}"/>
              </a:ext>
            </a:extLst>
          </p:cNvPr>
          <p:cNvGrpSpPr/>
          <p:nvPr/>
        </p:nvGrpSpPr>
        <p:grpSpPr>
          <a:xfrm>
            <a:off x="1028700" y="1104900"/>
            <a:ext cx="16230600" cy="8077200"/>
            <a:chOff x="0" y="0"/>
            <a:chExt cx="50101202" cy="16265327"/>
          </a:xfrm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003E433-D7FD-37CC-6E86-FAE46114FDC2}"/>
                </a:ext>
              </a:extLst>
            </p:cNvPr>
            <p:cNvSpPr/>
            <p:nvPr/>
          </p:nvSpPr>
          <p:spPr>
            <a:xfrm>
              <a:off x="72390" y="72390"/>
              <a:ext cx="49956423" cy="16120547"/>
            </a:xfrm>
            <a:custGeom>
              <a:avLst/>
              <a:gdLst/>
              <a:ahLst/>
              <a:cxnLst/>
              <a:rect l="l" t="t" r="r" b="b"/>
              <a:pathLst>
                <a:path w="49956423" h="16120547">
                  <a:moveTo>
                    <a:pt x="0" y="0"/>
                  </a:moveTo>
                  <a:lnTo>
                    <a:pt x="49956423" y="0"/>
                  </a:lnTo>
                  <a:lnTo>
                    <a:pt x="49956423" y="16120547"/>
                  </a:lnTo>
                  <a:lnTo>
                    <a:pt x="0" y="16120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0765F41D-836C-564F-7B67-86BEA0177C0E}"/>
                </a:ext>
              </a:extLst>
            </p:cNvPr>
            <p:cNvSpPr/>
            <p:nvPr/>
          </p:nvSpPr>
          <p:spPr>
            <a:xfrm>
              <a:off x="0" y="0"/>
              <a:ext cx="50101202" cy="16265327"/>
            </a:xfrm>
            <a:custGeom>
              <a:avLst/>
              <a:gdLst/>
              <a:ahLst/>
              <a:cxnLst/>
              <a:rect l="l" t="t" r="r" b="b"/>
              <a:pathLst>
                <a:path w="50101202" h="16265327">
                  <a:moveTo>
                    <a:pt x="49956424" y="16120548"/>
                  </a:moveTo>
                  <a:lnTo>
                    <a:pt x="50101202" y="16120548"/>
                  </a:lnTo>
                  <a:lnTo>
                    <a:pt x="50101202" y="16265327"/>
                  </a:lnTo>
                  <a:lnTo>
                    <a:pt x="49956424" y="16265327"/>
                  </a:lnTo>
                  <a:lnTo>
                    <a:pt x="49956424" y="1612054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120548"/>
                  </a:lnTo>
                  <a:lnTo>
                    <a:pt x="0" y="16120548"/>
                  </a:lnTo>
                  <a:lnTo>
                    <a:pt x="0" y="144780"/>
                  </a:lnTo>
                  <a:close/>
                  <a:moveTo>
                    <a:pt x="0" y="16120548"/>
                  </a:moveTo>
                  <a:lnTo>
                    <a:pt x="144780" y="16120548"/>
                  </a:lnTo>
                  <a:lnTo>
                    <a:pt x="144780" y="16265327"/>
                  </a:lnTo>
                  <a:lnTo>
                    <a:pt x="0" y="16265327"/>
                  </a:lnTo>
                  <a:lnTo>
                    <a:pt x="0" y="16120548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6120548"/>
                  </a:lnTo>
                  <a:lnTo>
                    <a:pt x="49956424" y="16120548"/>
                  </a:lnTo>
                  <a:lnTo>
                    <a:pt x="49956424" y="144780"/>
                  </a:lnTo>
                  <a:close/>
                  <a:moveTo>
                    <a:pt x="144780" y="16120548"/>
                  </a:moveTo>
                  <a:lnTo>
                    <a:pt x="49956424" y="16120548"/>
                  </a:lnTo>
                  <a:lnTo>
                    <a:pt x="49956424" y="16265327"/>
                  </a:lnTo>
                  <a:lnTo>
                    <a:pt x="144780" y="16265327"/>
                  </a:lnTo>
                  <a:lnTo>
                    <a:pt x="144780" y="16120548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A0A529B-1721-C96B-5169-22F6F56E6009}"/>
              </a:ext>
            </a:extLst>
          </p:cNvPr>
          <p:cNvSpPr txBox="1"/>
          <p:nvPr/>
        </p:nvSpPr>
        <p:spPr>
          <a:xfrm>
            <a:off x="1676400" y="1485901"/>
            <a:ext cx="143256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i="0" dirty="0">
                <a:solidFill>
                  <a:srgbClr val="333333"/>
                </a:solidFill>
                <a:effectLst/>
                <a:latin typeface="Noto Sans KR"/>
              </a:rPr>
              <a:t>현행 저작권법 상 </a:t>
            </a:r>
            <a:r>
              <a:rPr lang="en-US" altLang="ko-KR" sz="4000" b="1" i="0" dirty="0">
                <a:solidFill>
                  <a:srgbClr val="333333"/>
                </a:solidFill>
                <a:effectLst/>
                <a:latin typeface="Noto Sans KR"/>
              </a:rPr>
              <a:t>AI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Noto Sans KR"/>
              </a:rPr>
              <a:t>에 대한 저작권 인정은 어려워</a:t>
            </a:r>
            <a:endParaRPr lang="en-US" altLang="ko-KR" sz="4000" b="1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-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‘</a:t>
            </a:r>
            <a:r>
              <a:rPr lang="ko-KR" altLang="en-US" sz="4000" b="0" i="0" dirty="0" err="1">
                <a:solidFill>
                  <a:srgbClr val="333333"/>
                </a:solidFill>
                <a:effectLst/>
                <a:latin typeface="Noto Sans KR"/>
              </a:rPr>
              <a:t>저작물’을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 인간의 사상 또는 감정을 표현한 창작물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저작권법 제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2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조 제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1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호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), ‘</a:t>
            </a:r>
            <a:r>
              <a:rPr lang="ko-KR" altLang="en-US" sz="4000" b="0" i="0" dirty="0" err="1">
                <a:solidFill>
                  <a:srgbClr val="333333"/>
                </a:solidFill>
                <a:effectLst/>
                <a:latin typeface="Noto Sans KR"/>
              </a:rPr>
              <a:t>저작자’를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 저작물을 창작한 자로 정의하고 있다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저작권법 제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2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조 제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2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호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). </a:t>
            </a:r>
          </a:p>
          <a:p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-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판례는 “창작물이란 창작성이 있는 저작물을 말하고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여기서 </a:t>
            </a:r>
            <a:r>
              <a:rPr lang="ko-KR" altLang="en-US" sz="4000" b="0" i="0" dirty="0" err="1">
                <a:solidFill>
                  <a:srgbClr val="333333"/>
                </a:solidFill>
                <a:effectLst/>
                <a:latin typeface="Noto Sans KR"/>
              </a:rPr>
              <a:t>창작성이란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 완전한 의미의 독창성을 요구하는 것은 아니라고 하더라도 적어도 어떠한 작품이 단순히 남의 것을 모방한 </a:t>
            </a:r>
            <a:r>
              <a:rPr lang="ko-KR" altLang="en-US" sz="4000" b="0" i="0" dirty="0" err="1">
                <a:solidFill>
                  <a:srgbClr val="333333"/>
                </a:solidFill>
                <a:effectLst/>
                <a:latin typeface="Noto Sans KR"/>
              </a:rPr>
              <a:t>것이어서는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 안 되고 작자 자신의 독자적인 사상이나 감정의 표현을 담고 있어야 할 것이므로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누가 하더라도 같거나 비슷할 수밖에 없는 표현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Noto Sans KR"/>
              </a:rPr>
              <a:t>즉 저작물 작성자의 창조적 개성이 드러나지 않는 표현을 담고 있는 것은 창작물이라고 할 수 없다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Noto Sans KR"/>
              </a:rPr>
              <a:t>.”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1459999" y="1069930"/>
            <a:ext cx="6108502" cy="839452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1539386" y="1879960"/>
            <a:ext cx="7208228" cy="6527079"/>
            <a:chOff x="0" y="0"/>
            <a:chExt cx="9610971" cy="870277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610971" cy="8702772"/>
              <a:chOff x="0" y="0"/>
              <a:chExt cx="22250619" cy="201480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2389" y="72390"/>
                <a:ext cx="22105840" cy="20003245"/>
              </a:xfrm>
              <a:custGeom>
                <a:avLst/>
                <a:gdLst/>
                <a:ahLst/>
                <a:cxnLst/>
                <a:rect l="l" t="t" r="r" b="b"/>
                <a:pathLst>
                  <a:path w="22105839" h="20003244">
                    <a:moveTo>
                      <a:pt x="0" y="0"/>
                    </a:moveTo>
                    <a:lnTo>
                      <a:pt x="22105839" y="0"/>
                    </a:lnTo>
                    <a:lnTo>
                      <a:pt x="22105839" y="20003244"/>
                    </a:lnTo>
                    <a:lnTo>
                      <a:pt x="0" y="200032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22250619" cy="20148024"/>
              </a:xfrm>
              <a:custGeom>
                <a:avLst/>
                <a:gdLst/>
                <a:ahLst/>
                <a:cxnLst/>
                <a:rect l="l" t="t" r="r" b="b"/>
                <a:pathLst>
                  <a:path w="22250619" h="20148024">
                    <a:moveTo>
                      <a:pt x="22105838" y="20003244"/>
                    </a:moveTo>
                    <a:lnTo>
                      <a:pt x="22250619" y="20003244"/>
                    </a:lnTo>
                    <a:lnTo>
                      <a:pt x="22250619" y="20148024"/>
                    </a:lnTo>
                    <a:lnTo>
                      <a:pt x="22105838" y="20148024"/>
                    </a:lnTo>
                    <a:lnTo>
                      <a:pt x="22105838" y="200032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003244"/>
                    </a:lnTo>
                    <a:lnTo>
                      <a:pt x="0" y="20003244"/>
                    </a:lnTo>
                    <a:lnTo>
                      <a:pt x="0" y="144780"/>
                    </a:lnTo>
                    <a:close/>
                    <a:moveTo>
                      <a:pt x="0" y="20003244"/>
                    </a:moveTo>
                    <a:lnTo>
                      <a:pt x="144780" y="20003244"/>
                    </a:lnTo>
                    <a:lnTo>
                      <a:pt x="144780" y="20148024"/>
                    </a:lnTo>
                    <a:lnTo>
                      <a:pt x="0" y="20148024"/>
                    </a:lnTo>
                    <a:lnTo>
                      <a:pt x="0" y="20003244"/>
                    </a:lnTo>
                    <a:close/>
                    <a:moveTo>
                      <a:pt x="22105838" y="144780"/>
                    </a:moveTo>
                    <a:lnTo>
                      <a:pt x="22250619" y="144780"/>
                    </a:lnTo>
                    <a:lnTo>
                      <a:pt x="22250619" y="20003244"/>
                    </a:lnTo>
                    <a:lnTo>
                      <a:pt x="22105838" y="20003244"/>
                    </a:lnTo>
                    <a:lnTo>
                      <a:pt x="22105838" y="144780"/>
                    </a:lnTo>
                    <a:close/>
                    <a:moveTo>
                      <a:pt x="144780" y="20003244"/>
                    </a:moveTo>
                    <a:lnTo>
                      <a:pt x="22105838" y="20003244"/>
                    </a:lnTo>
                    <a:lnTo>
                      <a:pt x="22105838" y="20148024"/>
                    </a:lnTo>
                    <a:lnTo>
                      <a:pt x="144780" y="20148024"/>
                    </a:lnTo>
                    <a:lnTo>
                      <a:pt x="144780" y="20003244"/>
                    </a:lnTo>
                    <a:close/>
                    <a:moveTo>
                      <a:pt x="22105838" y="0"/>
                    </a:moveTo>
                    <a:lnTo>
                      <a:pt x="22250619" y="0"/>
                    </a:lnTo>
                    <a:lnTo>
                      <a:pt x="22250619" y="144780"/>
                    </a:lnTo>
                    <a:lnTo>
                      <a:pt x="22105838" y="144780"/>
                    </a:lnTo>
                    <a:lnTo>
                      <a:pt x="2210583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2105838" y="0"/>
                    </a:lnTo>
                    <a:lnTo>
                      <a:pt x="2210583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13751" y="2116187"/>
              <a:ext cx="7420499" cy="3166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332"/>
                </a:lnSpc>
              </a:pPr>
              <a:r>
                <a:rPr lang="en-US" sz="14600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이</a:t>
              </a:r>
              <a:r>
                <a:rPr lang="ko-KR" altLang="en-US" sz="14600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수진</a:t>
              </a:r>
              <a:endParaRPr lang="en-US" sz="146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5236" y="5570587"/>
              <a:ext cx="7420499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ko-KR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“</a:t>
              </a: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딥 페이크</a:t>
              </a:r>
              <a:r>
                <a:rPr lang="en-US" altLang="ko-KR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”</a:t>
              </a: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에 대한</a:t>
              </a:r>
              <a:endParaRPr lang="en-US" altLang="ko-KR" sz="35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ctr">
                <a:lnSpc>
                  <a:spcPts val="4200"/>
                </a:lnSpc>
              </a:pP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네이버 블로그의 인식 분석</a:t>
              </a:r>
              <a:endParaRPr lang="en-US" sz="35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4059BED-9C1F-8908-6206-4F6DDC63D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170" y="1018774"/>
            <a:ext cx="6144308" cy="81924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2527080" y="2517066"/>
            <a:ext cx="13233840" cy="98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ko-KR" altLang="en-US" sz="6999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 </a:t>
            </a:r>
            <a:r>
              <a:rPr lang="ko-KR" altLang="en-US" sz="6999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크롤링</a:t>
            </a:r>
            <a:endParaRPr lang="en-US" sz="6999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527080" y="3942484"/>
            <a:ext cx="13233840" cy="54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구글에서 </a:t>
            </a:r>
            <a:r>
              <a:rPr lang="en-US" altLang="ko-KR" sz="35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“AI </a:t>
            </a:r>
            <a:r>
              <a:rPr lang="ko-KR" altLang="en-US" sz="3500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딥페이크</a:t>
            </a:r>
            <a:r>
              <a:rPr lang="en-US" altLang="ko-KR" sz="35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”</a:t>
            </a:r>
            <a:r>
              <a:rPr lang="ko-KR" altLang="en-US" sz="35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라는 키워드로 네이버 블로그만 검색</a:t>
            </a:r>
            <a:endParaRPr lang="en-US" sz="35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5F7826D-AF49-0A7F-5818-84AC4CBAA95D}"/>
              </a:ext>
            </a:extLst>
          </p:cNvPr>
          <p:cNvGrpSpPr/>
          <p:nvPr/>
        </p:nvGrpSpPr>
        <p:grpSpPr>
          <a:xfrm>
            <a:off x="8833996" y="6183505"/>
            <a:ext cx="914400" cy="1060704"/>
            <a:chOff x="6702552" y="5143500"/>
            <a:chExt cx="914400" cy="1060704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2A656AC9-E244-D896-4819-450378B7A8D6}"/>
                </a:ext>
              </a:extLst>
            </p:cNvPr>
            <p:cNvSpPr/>
            <p:nvPr/>
          </p:nvSpPr>
          <p:spPr>
            <a:xfrm rot="5400000">
              <a:off x="6629400" y="5216652"/>
              <a:ext cx="1060704" cy="9144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A40A8A90-0D74-F600-041B-E5DD33185D16}"/>
                </a:ext>
              </a:extLst>
            </p:cNvPr>
            <p:cNvSpPr/>
            <p:nvPr/>
          </p:nvSpPr>
          <p:spPr>
            <a:xfrm rot="5400000">
              <a:off x="6729668" y="5348031"/>
              <a:ext cx="755904" cy="6516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E66737-8FD8-0AE9-48A9-23DDE14604DC}"/>
              </a:ext>
            </a:extLst>
          </p:cNvPr>
          <p:cNvGrpSpPr/>
          <p:nvPr/>
        </p:nvGrpSpPr>
        <p:grpSpPr>
          <a:xfrm>
            <a:off x="1371600" y="5219700"/>
            <a:ext cx="6028668" cy="2895600"/>
            <a:chOff x="1371600" y="5219700"/>
            <a:chExt cx="6028668" cy="28956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92E783-16F7-CD20-8CFA-BBE29F8A65A2}"/>
                </a:ext>
              </a:extLst>
            </p:cNvPr>
            <p:cNvSpPr/>
            <p:nvPr/>
          </p:nvSpPr>
          <p:spPr>
            <a:xfrm>
              <a:off x="1371600" y="5219700"/>
              <a:ext cx="6028668" cy="28956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0EE2A4A-C708-47CE-4113-164B8E297DC1}"/>
                </a:ext>
              </a:extLst>
            </p:cNvPr>
            <p:cNvGrpSpPr/>
            <p:nvPr/>
          </p:nvGrpSpPr>
          <p:grpSpPr>
            <a:xfrm>
              <a:off x="1603247" y="5554404"/>
              <a:ext cx="5565374" cy="2226193"/>
              <a:chOff x="933676" y="4562976"/>
              <a:chExt cx="5565374" cy="2226193"/>
            </a:xfrm>
          </p:grpSpPr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DBF4969A-CB86-6017-AEC7-C391B3A58DBE}"/>
                  </a:ext>
                </a:extLst>
              </p:cNvPr>
              <p:cNvSpPr txBox="1"/>
              <p:nvPr/>
            </p:nvSpPr>
            <p:spPr>
              <a:xfrm>
                <a:off x="933676" y="4562976"/>
                <a:ext cx="5565374" cy="10772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ko-KR" altLang="en-US" sz="3500" dirty="0">
                    <a:solidFill>
                      <a:srgbClr val="000000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구글</a:t>
                </a:r>
                <a:endParaRPr lang="en-US" altLang="ko-KR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algn="ctr">
                  <a:lnSpc>
                    <a:spcPts val="4200"/>
                  </a:lnSpc>
                </a:pPr>
                <a:r>
                  <a:rPr lang="ko-KR" altLang="en-US" sz="3500" dirty="0">
                    <a:solidFill>
                      <a:srgbClr val="000000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키워드 검색</a:t>
                </a:r>
                <a:r>
                  <a:rPr lang="en-US" altLang="ko-KR" sz="3500" dirty="0">
                    <a:solidFill>
                      <a:srgbClr val="000000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:</a:t>
                </a:r>
              </a:p>
            </p:txBody>
          </p: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BE5C5C17-FF20-BF64-8ACB-7A2E4E8A8DAF}"/>
                  </a:ext>
                </a:extLst>
              </p:cNvPr>
              <p:cNvSpPr txBox="1"/>
              <p:nvPr/>
            </p:nvSpPr>
            <p:spPr>
              <a:xfrm>
                <a:off x="933676" y="5711951"/>
                <a:ext cx="5565374" cy="10772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altLang="ko-KR" sz="3500" dirty="0">
                    <a:solidFill>
                      <a:srgbClr val="000000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“ site:blog.naver.com </a:t>
                </a:r>
              </a:p>
              <a:p>
                <a:pPr algn="ctr">
                  <a:lnSpc>
                    <a:spcPts val="4200"/>
                  </a:lnSpc>
                </a:pPr>
                <a:r>
                  <a:rPr lang="en-US" altLang="ko-KR" sz="3500" dirty="0">
                    <a:solidFill>
                      <a:srgbClr val="000000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AI </a:t>
                </a:r>
                <a:r>
                  <a:rPr lang="ko-KR" altLang="en-US" sz="3500" dirty="0">
                    <a:solidFill>
                      <a:srgbClr val="000000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딥 페이크 </a:t>
                </a:r>
                <a:r>
                  <a:rPr lang="en-US" altLang="ko-KR" sz="3500" dirty="0">
                    <a:solidFill>
                      <a:srgbClr val="000000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“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A742DF-7E2E-81E9-1AB9-4F25F525D94C}"/>
              </a:ext>
            </a:extLst>
          </p:cNvPr>
          <p:cNvGrpSpPr/>
          <p:nvPr/>
        </p:nvGrpSpPr>
        <p:grpSpPr>
          <a:xfrm>
            <a:off x="10967596" y="5219700"/>
            <a:ext cx="6028668" cy="2895600"/>
            <a:chOff x="10967596" y="5219700"/>
            <a:chExt cx="6028668" cy="28956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F792314-EBB8-7805-5683-09872A45A47F}"/>
                </a:ext>
              </a:extLst>
            </p:cNvPr>
            <p:cNvSpPr/>
            <p:nvPr/>
          </p:nvSpPr>
          <p:spPr>
            <a:xfrm>
              <a:off x="10967596" y="5219700"/>
              <a:ext cx="6028668" cy="28956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11">
              <a:extLst>
                <a:ext uri="{FF2B5EF4-FFF2-40B4-BE49-F238E27FC236}">
                  <a16:creationId xmlns:a16="http://schemas.microsoft.com/office/drawing/2014/main" id="{E7E38BE6-4655-6A34-79CD-534FB1F2D3BD}"/>
                </a:ext>
              </a:extLst>
            </p:cNvPr>
            <p:cNvSpPr txBox="1"/>
            <p:nvPr/>
          </p:nvSpPr>
          <p:spPr>
            <a:xfrm>
              <a:off x="11199243" y="5829300"/>
              <a:ext cx="5565374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구글</a:t>
              </a:r>
              <a:r>
                <a:rPr lang="en-US" altLang="ko-KR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내에서</a:t>
              </a:r>
              <a:endParaRPr lang="en-US" altLang="ko-KR" sz="35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ctr">
                <a:lnSpc>
                  <a:spcPts val="4200"/>
                </a:lnSpc>
              </a:pPr>
              <a:r>
                <a:rPr lang="en-US" altLang="ko-KR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2005</a:t>
              </a: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년 이후 </a:t>
              </a:r>
              <a:r>
                <a:rPr lang="en-US" altLang="ko-KR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10</a:t>
              </a: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년 간격</a:t>
              </a:r>
              <a:endParaRPr lang="en-US" altLang="ko-KR" sz="35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A738F458-8461-CE6E-B62C-1F570A0078C3}"/>
                </a:ext>
              </a:extLst>
            </p:cNvPr>
            <p:cNvSpPr txBox="1"/>
            <p:nvPr/>
          </p:nvSpPr>
          <p:spPr>
            <a:xfrm>
              <a:off x="11199243" y="6942397"/>
              <a:ext cx="5565374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ko-KR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Naver blog</a:t>
              </a: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만 검색</a:t>
              </a:r>
              <a:endParaRPr lang="en-US" altLang="ko-KR" sz="35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1" t="-277038" r="-266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25353" y="1372000"/>
            <a:ext cx="12437295" cy="7542999"/>
            <a:chOff x="0" y="0"/>
            <a:chExt cx="38391892" cy="23284003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38247113" cy="23139223"/>
            </a:xfrm>
            <a:custGeom>
              <a:avLst/>
              <a:gdLst/>
              <a:ahLst/>
              <a:cxnLst/>
              <a:rect l="l" t="t" r="r" b="b"/>
              <a:pathLst>
                <a:path w="38247113" h="23139223">
                  <a:moveTo>
                    <a:pt x="0" y="0"/>
                  </a:moveTo>
                  <a:lnTo>
                    <a:pt x="38247113" y="0"/>
                  </a:lnTo>
                  <a:lnTo>
                    <a:pt x="38247113" y="23139223"/>
                  </a:lnTo>
                  <a:lnTo>
                    <a:pt x="0" y="23139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8391892" cy="23284004"/>
            </a:xfrm>
            <a:custGeom>
              <a:avLst/>
              <a:gdLst/>
              <a:ahLst/>
              <a:cxnLst/>
              <a:rect l="l" t="t" r="r" b="b"/>
              <a:pathLst>
                <a:path w="38391892" h="23284004">
                  <a:moveTo>
                    <a:pt x="38247114" y="23139223"/>
                  </a:moveTo>
                  <a:lnTo>
                    <a:pt x="38391892" y="23139223"/>
                  </a:lnTo>
                  <a:lnTo>
                    <a:pt x="38391892" y="23284004"/>
                  </a:lnTo>
                  <a:lnTo>
                    <a:pt x="38247110" y="23284004"/>
                  </a:lnTo>
                  <a:lnTo>
                    <a:pt x="38247110" y="2313922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139223"/>
                  </a:lnTo>
                  <a:lnTo>
                    <a:pt x="0" y="23139223"/>
                  </a:lnTo>
                  <a:lnTo>
                    <a:pt x="0" y="144780"/>
                  </a:lnTo>
                  <a:close/>
                  <a:moveTo>
                    <a:pt x="0" y="23139223"/>
                  </a:moveTo>
                  <a:lnTo>
                    <a:pt x="144780" y="23139223"/>
                  </a:lnTo>
                  <a:lnTo>
                    <a:pt x="144780" y="23284004"/>
                  </a:lnTo>
                  <a:lnTo>
                    <a:pt x="0" y="23284004"/>
                  </a:lnTo>
                  <a:lnTo>
                    <a:pt x="0" y="23139223"/>
                  </a:lnTo>
                  <a:close/>
                  <a:moveTo>
                    <a:pt x="38247114" y="144780"/>
                  </a:moveTo>
                  <a:lnTo>
                    <a:pt x="38391892" y="144780"/>
                  </a:lnTo>
                  <a:lnTo>
                    <a:pt x="38391892" y="23139223"/>
                  </a:lnTo>
                  <a:lnTo>
                    <a:pt x="38247110" y="23139223"/>
                  </a:lnTo>
                  <a:lnTo>
                    <a:pt x="38247110" y="144780"/>
                  </a:lnTo>
                  <a:close/>
                  <a:moveTo>
                    <a:pt x="144780" y="23139223"/>
                  </a:moveTo>
                  <a:lnTo>
                    <a:pt x="38247114" y="23139223"/>
                  </a:lnTo>
                  <a:lnTo>
                    <a:pt x="38247114" y="23284004"/>
                  </a:lnTo>
                  <a:lnTo>
                    <a:pt x="144780" y="23284004"/>
                  </a:lnTo>
                  <a:lnTo>
                    <a:pt x="144780" y="23139223"/>
                  </a:lnTo>
                  <a:close/>
                  <a:moveTo>
                    <a:pt x="38247114" y="0"/>
                  </a:moveTo>
                  <a:lnTo>
                    <a:pt x="38391892" y="0"/>
                  </a:lnTo>
                  <a:lnTo>
                    <a:pt x="38391892" y="144780"/>
                  </a:lnTo>
                  <a:lnTo>
                    <a:pt x="38247110" y="144780"/>
                  </a:lnTo>
                  <a:lnTo>
                    <a:pt x="382471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247114" y="0"/>
                  </a:lnTo>
                  <a:lnTo>
                    <a:pt x="3824711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908096" y="4156049"/>
            <a:ext cx="10471808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2005</a:t>
            </a:r>
            <a:r>
              <a:rPr lang="ko-KR" altLang="en-US" sz="6999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년 이전</a:t>
            </a:r>
            <a:r>
              <a:rPr lang="en-US" altLang="ko-KR" sz="6999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</a:t>
            </a:r>
          </a:p>
          <a:p>
            <a:pPr algn="ctr">
              <a:lnSpc>
                <a:spcPts val="7699"/>
              </a:lnSpc>
            </a:pPr>
            <a:r>
              <a:rPr lang="ko-KR" altLang="en-US" sz="6999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딥 페이크라는 개념은 전무</a:t>
            </a:r>
            <a:endParaRPr lang="en-US" sz="6999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08096" y="6155718"/>
            <a:ext cx="10471808" cy="54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(count == 0)</a:t>
            </a:r>
          </a:p>
        </p:txBody>
      </p:sp>
    </p:spTree>
    <p:extLst>
      <p:ext uri="{BB962C8B-B14F-4D97-AF65-F5344CB8AC3E}">
        <p14:creationId xmlns:p14="http://schemas.microsoft.com/office/powerpoint/2010/main" val="758772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150004" y="-164922"/>
            <a:ext cx="10451922" cy="10451922"/>
          </a:xfrm>
          <a:custGeom>
            <a:avLst/>
            <a:gdLst/>
            <a:ahLst/>
            <a:cxnLst/>
            <a:rect l="l" t="t" r="r" b="b"/>
            <a:pathLst>
              <a:path w="13935896" h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164922"/>
            <a:ext cx="10451922" cy="10451922"/>
          </a:xfrm>
          <a:custGeom>
            <a:avLst/>
            <a:gdLst/>
            <a:ahLst/>
            <a:cxnLst/>
            <a:rect l="l" t="t" r="r" b="b"/>
            <a:pathLst>
              <a:path w="13935896" h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913F25-5D5E-BEDD-A69F-D00D9B225524}"/>
              </a:ext>
            </a:extLst>
          </p:cNvPr>
          <p:cNvGrpSpPr/>
          <p:nvPr/>
        </p:nvGrpSpPr>
        <p:grpSpPr>
          <a:xfrm>
            <a:off x="2925353" y="1372000"/>
            <a:ext cx="12437295" cy="7542999"/>
            <a:chOff x="1929292" y="1372000"/>
            <a:chExt cx="12437295" cy="7542999"/>
          </a:xfrm>
        </p:grpSpPr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FF0FEDF5-A8CB-1459-E7B9-316AE28BFA8E}"/>
                </a:ext>
              </a:extLst>
            </p:cNvPr>
            <p:cNvGrpSpPr/>
            <p:nvPr/>
          </p:nvGrpSpPr>
          <p:grpSpPr>
            <a:xfrm>
              <a:off x="1929292" y="1372000"/>
              <a:ext cx="12437295" cy="7542999"/>
              <a:chOff x="0" y="0"/>
              <a:chExt cx="38391892" cy="23284003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FAFC00F0-84F6-2D5A-357A-21BA46EE19A6}"/>
                  </a:ext>
                </a:extLst>
              </p:cNvPr>
              <p:cNvSpPr/>
              <p:nvPr/>
            </p:nvSpPr>
            <p:spPr>
              <a:xfrm>
                <a:off x="72390" y="72390"/>
                <a:ext cx="38247113" cy="23139223"/>
              </a:xfrm>
              <a:custGeom>
                <a:avLst/>
                <a:gdLst/>
                <a:ahLst/>
                <a:cxnLst/>
                <a:rect l="l" t="t" r="r" b="b"/>
                <a:pathLst>
                  <a:path w="38247113" h="2313922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0E20559-DDC6-5EA1-1D30-9A6C8EE63343}"/>
                  </a:ext>
                </a:extLst>
              </p:cNvPr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avLst/>
                <a:gdLst/>
                <a:ahLst/>
                <a:cxnLst/>
                <a:rect l="l" t="t" r="r" b="b"/>
                <a:pathLst>
                  <a:path w="38391892" h="23284004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5D6C2FE3-CC6C-ADF0-8513-47E8889D023B}"/>
                </a:ext>
              </a:extLst>
            </p:cNvPr>
            <p:cNvSpPr txBox="1"/>
            <p:nvPr/>
          </p:nvSpPr>
          <p:spPr>
            <a:xfrm>
              <a:off x="2912035" y="4156049"/>
              <a:ext cx="10471808" cy="197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2015</a:t>
              </a:r>
              <a:r>
                <a:rPr lang="ko-KR" altLang="en-US" sz="6999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년 이전</a:t>
              </a:r>
              <a:r>
                <a:rPr lang="en-US" altLang="ko-KR" sz="6999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,</a:t>
              </a:r>
            </a:p>
            <a:p>
              <a:pPr algn="ctr">
                <a:lnSpc>
                  <a:spcPts val="7699"/>
                </a:lnSpc>
              </a:pPr>
              <a:r>
                <a:rPr lang="ko-KR" altLang="en-US" sz="6999" dirty="0" err="1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아직까진</a:t>
              </a:r>
              <a:r>
                <a:rPr lang="ko-KR" altLang="en-US" sz="6999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 미지의 신기술</a:t>
              </a:r>
              <a:endParaRPr lang="en-US" sz="6999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5953D9E6-0F45-0E30-1472-A885A5BAD6DC}"/>
                </a:ext>
              </a:extLst>
            </p:cNvPr>
            <p:cNvSpPr txBox="1"/>
            <p:nvPr/>
          </p:nvSpPr>
          <p:spPr>
            <a:xfrm>
              <a:off x="2912035" y="6155718"/>
              <a:ext cx="10471808" cy="540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뉴스 기사에서도 간간히 소개하는 정도</a:t>
              </a:r>
              <a:r>
                <a:rPr 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88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1" t="-277038" r="-2660"/>
            </a:stretch>
          </a:blipFill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B53AD4-C2C6-DBE1-3DDD-FA9CD49F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91" y="0"/>
            <a:ext cx="12198018" cy="1028700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150004" y="-164922"/>
            <a:ext cx="10451922" cy="10451922"/>
          </a:xfrm>
          <a:custGeom>
            <a:avLst/>
            <a:gdLst/>
            <a:ahLst/>
            <a:cxnLst/>
            <a:rect l="l" t="t" r="r" b="b"/>
            <a:pathLst>
              <a:path w="13935896" h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164922"/>
            <a:ext cx="10451922" cy="10451922"/>
          </a:xfrm>
          <a:custGeom>
            <a:avLst/>
            <a:gdLst/>
            <a:ahLst/>
            <a:cxnLst/>
            <a:rect l="l" t="t" r="r" b="b"/>
            <a:pathLst>
              <a:path w="13935896" h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913F25-5D5E-BEDD-A69F-D00D9B225524}"/>
              </a:ext>
            </a:extLst>
          </p:cNvPr>
          <p:cNvGrpSpPr/>
          <p:nvPr/>
        </p:nvGrpSpPr>
        <p:grpSpPr>
          <a:xfrm>
            <a:off x="2925353" y="1372000"/>
            <a:ext cx="12437295" cy="7542999"/>
            <a:chOff x="1929292" y="1372000"/>
            <a:chExt cx="12437295" cy="7542999"/>
          </a:xfrm>
        </p:grpSpPr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FF0FEDF5-A8CB-1459-E7B9-316AE28BFA8E}"/>
                </a:ext>
              </a:extLst>
            </p:cNvPr>
            <p:cNvGrpSpPr/>
            <p:nvPr/>
          </p:nvGrpSpPr>
          <p:grpSpPr>
            <a:xfrm>
              <a:off x="1929292" y="1372000"/>
              <a:ext cx="12437295" cy="7542999"/>
              <a:chOff x="0" y="0"/>
              <a:chExt cx="38391892" cy="23284003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FAFC00F0-84F6-2D5A-357A-21BA46EE19A6}"/>
                  </a:ext>
                </a:extLst>
              </p:cNvPr>
              <p:cNvSpPr/>
              <p:nvPr/>
            </p:nvSpPr>
            <p:spPr>
              <a:xfrm>
                <a:off x="72390" y="72390"/>
                <a:ext cx="38247113" cy="23139223"/>
              </a:xfrm>
              <a:custGeom>
                <a:avLst/>
                <a:gdLst/>
                <a:ahLst/>
                <a:cxnLst/>
                <a:rect l="l" t="t" r="r" b="b"/>
                <a:pathLst>
                  <a:path w="38247113" h="2313922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0E20559-DDC6-5EA1-1D30-9A6C8EE63343}"/>
                  </a:ext>
                </a:extLst>
              </p:cNvPr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avLst/>
                <a:gdLst/>
                <a:ahLst/>
                <a:cxnLst/>
                <a:rect l="l" t="t" r="r" b="b"/>
                <a:pathLst>
                  <a:path w="38391892" h="23284004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5D6C2FE3-CC6C-ADF0-8513-47E8889D023B}"/>
                </a:ext>
              </a:extLst>
            </p:cNvPr>
            <p:cNvSpPr txBox="1"/>
            <p:nvPr/>
          </p:nvSpPr>
          <p:spPr>
            <a:xfrm>
              <a:off x="2912035" y="4156049"/>
              <a:ext cx="10471808" cy="197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2023</a:t>
              </a:r>
              <a:r>
                <a:rPr lang="ko-KR" altLang="en-US" sz="6999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년 이전</a:t>
              </a:r>
              <a:r>
                <a:rPr lang="en-US" altLang="ko-KR" sz="6999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,</a:t>
              </a:r>
            </a:p>
            <a:p>
              <a:pPr algn="ctr">
                <a:lnSpc>
                  <a:spcPts val="7699"/>
                </a:lnSpc>
              </a:pPr>
              <a:r>
                <a:rPr lang="ko-KR" altLang="en-US" sz="6999" dirty="0">
                  <a:solidFill>
                    <a:srgbClr val="000000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부정적인 키워드 대다수</a:t>
              </a:r>
              <a:endParaRPr lang="en-US" sz="6999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5953D9E6-0F45-0E30-1472-A885A5BAD6DC}"/>
                </a:ext>
              </a:extLst>
            </p:cNvPr>
            <p:cNvSpPr txBox="1"/>
            <p:nvPr/>
          </p:nvSpPr>
          <p:spPr>
            <a:xfrm>
              <a:off x="2912035" y="6155718"/>
              <a:ext cx="10471808" cy="540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딥 페이크에 대한 대중들의 불안감 방증</a:t>
              </a:r>
              <a:r>
                <a:rPr lang="en-US" sz="3500" dirty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150004" y="-164922"/>
            <a:ext cx="10451922" cy="10451922"/>
          </a:xfrm>
          <a:custGeom>
            <a:avLst/>
            <a:gdLst/>
            <a:ahLst/>
            <a:cxnLst/>
            <a:rect l="l" t="t" r="r" b="b"/>
            <a:pathLst>
              <a:path w="13935896" h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164922"/>
            <a:ext cx="10451922" cy="10451922"/>
          </a:xfrm>
          <a:custGeom>
            <a:avLst/>
            <a:gdLst/>
            <a:ahLst/>
            <a:cxnLst/>
            <a:rect l="l" t="t" r="r" b="b"/>
            <a:pathLst>
              <a:path w="13935896" h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1A8B8C-5C44-03AD-D5E9-652F590C7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52" y="-206852"/>
            <a:ext cx="12443296" cy="10493852"/>
          </a:xfrm>
          <a:prstGeom prst="rect">
            <a:avLst/>
          </a:prstGeom>
          <a:ln w="698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902BB-9535-3256-0534-4546B2C10CCB}"/>
              </a:ext>
            </a:extLst>
          </p:cNvPr>
          <p:cNvSpPr/>
          <p:nvPr/>
        </p:nvSpPr>
        <p:spPr>
          <a:xfrm>
            <a:off x="12473161" y="3086100"/>
            <a:ext cx="1090439" cy="1905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448A60-D0BC-9855-C598-2A7165A79616}"/>
              </a:ext>
            </a:extLst>
          </p:cNvPr>
          <p:cNvSpPr/>
          <p:nvPr/>
        </p:nvSpPr>
        <p:spPr>
          <a:xfrm rot="5400000">
            <a:off x="11684880" y="5169780"/>
            <a:ext cx="1090439" cy="1905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6A72E8-9523-19A1-CEEF-F9E061195A6B}"/>
              </a:ext>
            </a:extLst>
          </p:cNvPr>
          <p:cNvSpPr/>
          <p:nvPr/>
        </p:nvSpPr>
        <p:spPr>
          <a:xfrm rot="5400000">
            <a:off x="7559705" y="3336720"/>
            <a:ext cx="586313" cy="10753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0C76CD-F1A6-D65E-F5D5-4DDE457624DA}"/>
              </a:ext>
            </a:extLst>
          </p:cNvPr>
          <p:cNvSpPr/>
          <p:nvPr/>
        </p:nvSpPr>
        <p:spPr>
          <a:xfrm rot="5400000">
            <a:off x="6415586" y="5384953"/>
            <a:ext cx="1676399" cy="8886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812FDC-23E7-18DB-216A-CD36C9BD290F}"/>
              </a:ext>
            </a:extLst>
          </p:cNvPr>
          <p:cNvSpPr/>
          <p:nvPr/>
        </p:nvSpPr>
        <p:spPr>
          <a:xfrm rot="5400000">
            <a:off x="9075182" y="5798758"/>
            <a:ext cx="586313" cy="10753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2EFA5C-01ED-3553-A4CF-8BD9D5AA07D7}"/>
              </a:ext>
            </a:extLst>
          </p:cNvPr>
          <p:cNvSpPr/>
          <p:nvPr/>
        </p:nvSpPr>
        <p:spPr>
          <a:xfrm rot="5400000">
            <a:off x="9333805" y="3146395"/>
            <a:ext cx="586313" cy="10753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폰트, 그래픽, 도표이(가) 표시된 사진&#10;&#10;자동 생성된 설명">
            <a:extLst>
              <a:ext uri="{FF2B5EF4-FFF2-40B4-BE49-F238E27FC236}">
                <a16:creationId xmlns:a16="http://schemas.microsoft.com/office/drawing/2014/main" id="{56D06701-3B8E-5136-C823-FDBA7872A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636498"/>
            <a:ext cx="13030200" cy="901400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448FCB-B348-FF4C-ED24-AE40FBDF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4191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6000" b="1" dirty="0"/>
              <a:t>AI </a:t>
            </a:r>
            <a:r>
              <a:rPr lang="ko-KR" altLang="en-US" sz="6000" b="1" dirty="0"/>
              <a:t>논문 관련 키워드</a:t>
            </a:r>
          </a:p>
        </p:txBody>
      </p:sp>
    </p:spTree>
    <p:extLst>
      <p:ext uri="{BB962C8B-B14F-4D97-AF65-F5344CB8AC3E}">
        <p14:creationId xmlns:p14="http://schemas.microsoft.com/office/powerpoint/2010/main" val="2202314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197B87EC-866F-315D-4A55-5E1AD13B73AB}"/>
              </a:ext>
            </a:extLst>
          </p:cNvPr>
          <p:cNvSpPr txBox="1"/>
          <p:nvPr/>
        </p:nvSpPr>
        <p:spPr>
          <a:xfrm>
            <a:off x="3908096" y="4156049"/>
            <a:ext cx="10471808" cy="197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ko-KR" altLang="en-US" sz="6999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딥 페이크 기술은</a:t>
            </a:r>
            <a:endParaRPr lang="en-US" altLang="ko-KR" sz="6999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>
              <a:lnSpc>
                <a:spcPts val="7699"/>
              </a:lnSpc>
            </a:pPr>
            <a:r>
              <a:rPr lang="ko-KR" altLang="en-US" sz="6999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특히나 공인에게 더욱 </a:t>
            </a:r>
            <a:r>
              <a:rPr lang="ko-KR" altLang="en-US" sz="6999" b="1" dirty="0">
                <a:solidFill>
                  <a:srgbClr val="FF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위험</a:t>
            </a:r>
            <a:endParaRPr lang="en-US" sz="6999" b="1" dirty="0">
              <a:solidFill>
                <a:srgbClr val="FF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12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033687-0BCD-D4CF-9AB7-4E9D8DB5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04" y="-190500"/>
            <a:ext cx="18329704" cy="120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A9C07F-D650-4E28-4DCB-70627C7B8B4F}"/>
              </a:ext>
            </a:extLst>
          </p:cNvPr>
          <p:cNvSpPr/>
          <p:nvPr/>
        </p:nvSpPr>
        <p:spPr>
          <a:xfrm>
            <a:off x="342900" y="2437023"/>
            <a:ext cx="11925300" cy="6831622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23E44-D881-164A-D726-F8C95EEF00B1}"/>
              </a:ext>
            </a:extLst>
          </p:cNvPr>
          <p:cNvSpPr txBox="1"/>
          <p:nvPr/>
        </p:nvSpPr>
        <p:spPr>
          <a:xfrm>
            <a:off x="317500" y="3151115"/>
            <a:ext cx="7716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비즈니스 아이디어</a:t>
            </a:r>
            <a:endParaRPr lang="en-US" altLang="ko-KR" sz="66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D4F98-7947-8927-1A62-56A4C4A5EEC9}"/>
              </a:ext>
            </a:extLst>
          </p:cNvPr>
          <p:cNvSpPr txBox="1"/>
          <p:nvPr/>
        </p:nvSpPr>
        <p:spPr>
          <a:xfrm>
            <a:off x="838200" y="4381500"/>
            <a:ext cx="1097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AI </a:t>
            </a:r>
            <a:r>
              <a:rPr lang="ko-KR" altLang="en-US" sz="3600" dirty="0" err="1">
                <a:solidFill>
                  <a:schemeClr val="bg1"/>
                </a:solidFill>
              </a:rPr>
              <a:t>딥페이크</a:t>
            </a:r>
            <a:r>
              <a:rPr lang="ko-KR" altLang="en-US" sz="3600" dirty="0">
                <a:solidFill>
                  <a:schemeClr val="bg1"/>
                </a:solidFill>
              </a:rPr>
              <a:t> 기술로 연예인들은 자신의 얼굴을 입력하고 그 입력된 얼굴의 코드를 암호화 시켜서 인터넷 스캐닝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F60AC-A9B1-3521-4ACF-4E47317F6C39}"/>
              </a:ext>
            </a:extLst>
          </p:cNvPr>
          <p:cNvSpPr txBox="1"/>
          <p:nvPr/>
        </p:nvSpPr>
        <p:spPr>
          <a:xfrm>
            <a:off x="838200" y="6559725"/>
            <a:ext cx="1097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자신의 얼굴이 저작권 없이 영상에 유포되고 있다면 해당 영상을 삭제할 수 있도록 자동화된 메시지를 각 플랫폼에 전달하는 것</a:t>
            </a:r>
            <a:r>
              <a:rPr lang="en-US" altLang="ko-KR" sz="3600" dirty="0">
                <a:solidFill>
                  <a:schemeClr val="bg1"/>
                </a:solidFill>
              </a:rPr>
              <a:t>.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327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792EFD-ABDC-3FF2-0856-08B24264A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12639" y="1487715"/>
            <a:ext cx="11755431" cy="79819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D56D1-1A97-2F71-846D-645DBCA9DF97}"/>
              </a:ext>
            </a:extLst>
          </p:cNvPr>
          <p:cNvSpPr txBox="1"/>
          <p:nvPr/>
        </p:nvSpPr>
        <p:spPr>
          <a:xfrm>
            <a:off x="979940" y="653081"/>
            <a:ext cx="8163494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sz="3265" b="1" dirty="0">
                <a:latin typeface="나눔고딕" pitchFamily="18"/>
                <a:ea typeface="나눔고딕" pitchFamily="2"/>
                <a:cs typeface="Arial" pitchFamily="2"/>
              </a:rPr>
              <a:t>2005년 </a:t>
            </a:r>
            <a:r>
              <a:rPr lang="en-US" sz="3265" b="1" dirty="0" err="1">
                <a:latin typeface="나눔고딕" pitchFamily="18"/>
                <a:ea typeface="나눔고딕" pitchFamily="2"/>
                <a:cs typeface="Arial" pitchFamily="2"/>
              </a:rPr>
              <a:t>음악</a:t>
            </a:r>
            <a:r>
              <a:rPr lang="en-US" sz="3265" b="1" dirty="0">
                <a:latin typeface="나눔고딕" pitchFamily="18"/>
                <a:ea typeface="나눔고딕" pitchFamily="2"/>
                <a:cs typeface="Arial" pitchFamily="2"/>
              </a:rPr>
              <a:t> AI &amp; </a:t>
            </a:r>
            <a:r>
              <a:rPr lang="en-US" sz="3265" b="1" dirty="0" err="1">
                <a:latin typeface="나눔고딕" pitchFamily="18"/>
                <a:ea typeface="나눔고딕" pitchFamily="2"/>
                <a:cs typeface="Arial" pitchFamily="2"/>
              </a:rPr>
              <a:t>인공지능</a:t>
            </a:r>
            <a:r>
              <a:rPr lang="en-US" sz="3265" b="1" dirty="0">
                <a:latin typeface="나눔고딕" pitchFamily="18"/>
                <a:ea typeface="나눔고딕" pitchFamily="2"/>
                <a:cs typeface="Arial" pitchFamily="2"/>
              </a:rPr>
              <a:t> </a:t>
            </a:r>
            <a:r>
              <a:rPr lang="en-US" sz="3265" b="1" dirty="0" err="1">
                <a:latin typeface="나눔고딕" pitchFamily="18"/>
                <a:ea typeface="나눔고딕" pitchFamily="2"/>
                <a:cs typeface="Arial" pitchFamily="2"/>
              </a:rPr>
              <a:t>검색</a:t>
            </a:r>
            <a:endParaRPr lang="en-US" sz="3265" b="1" dirty="0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A273D-A45D-E341-71BF-84D751A076D9}"/>
              </a:ext>
            </a:extLst>
          </p:cNvPr>
          <p:cNvSpPr txBox="1"/>
          <p:nvPr/>
        </p:nvSpPr>
        <p:spPr>
          <a:xfrm>
            <a:off x="1633020" y="1306160"/>
            <a:ext cx="10122732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 dirty="0">
                <a:latin typeface="나눔고딕" pitchFamily="18"/>
                <a:ea typeface="나눔고딕" pitchFamily="2"/>
                <a:cs typeface="Arial" pitchFamily="2"/>
              </a:rPr>
              <a:t>초기 단순 오디오</a:t>
            </a:r>
            <a:r>
              <a:rPr lang="en-US" altLang="ko-KR" sz="3265" dirty="0">
                <a:latin typeface="나눔고딕" pitchFamily="18"/>
                <a:ea typeface="나눔고딕" pitchFamily="2"/>
                <a:cs typeface="Arial" pitchFamily="2"/>
              </a:rPr>
              <a:t>, </a:t>
            </a:r>
            <a:r>
              <a:rPr lang="ko-KR" altLang="en-US" sz="3265" dirty="0">
                <a:latin typeface="나눔고딕" pitchFamily="18"/>
                <a:ea typeface="나눔고딕" pitchFamily="2"/>
                <a:cs typeface="Arial" pitchFamily="2"/>
              </a:rPr>
              <a:t>스피커 관련 기술 내용들 가득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2E00B3-5EFC-4DBE-41AD-E4D74EDF37BA}"/>
              </a:ext>
            </a:extLst>
          </p:cNvPr>
          <p:cNvSpPr txBox="1"/>
          <p:nvPr/>
        </p:nvSpPr>
        <p:spPr>
          <a:xfrm>
            <a:off x="979940" y="653081"/>
            <a:ext cx="3265398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sz="3265" b="1" dirty="0">
                <a:latin typeface="나눔고딕" pitchFamily="18"/>
                <a:ea typeface="나눔고딕" pitchFamily="2"/>
                <a:cs typeface="Arial" pitchFamily="2"/>
              </a:rPr>
              <a:t>2010년 </a:t>
            </a:r>
            <a:r>
              <a:rPr lang="en-US" sz="3265" b="1" dirty="0" err="1">
                <a:latin typeface="나눔고딕" pitchFamily="18"/>
                <a:ea typeface="나눔고딕" pitchFamily="2"/>
                <a:cs typeface="Arial" pitchFamily="2"/>
              </a:rPr>
              <a:t>음악</a:t>
            </a:r>
            <a:r>
              <a:rPr lang="en-US" sz="3265" b="1" dirty="0">
                <a:latin typeface="나눔고딕" pitchFamily="18"/>
                <a:ea typeface="나눔고딕" pitchFamily="2"/>
                <a:cs typeface="Arial" pitchFamily="2"/>
              </a:rPr>
              <a:t> AI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622461-AAEA-3CD5-46E1-55A48E152C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39179" y="1306159"/>
            <a:ext cx="11428891" cy="82183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9A1EE-3A63-4DD7-27B1-D5014DDD7AD0}"/>
              </a:ext>
            </a:extLst>
          </p:cNvPr>
          <p:cNvSpPr txBox="1"/>
          <p:nvPr/>
        </p:nvSpPr>
        <p:spPr>
          <a:xfrm>
            <a:off x="1633020" y="1306160"/>
            <a:ext cx="14367749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 dirty="0">
                <a:latin typeface="나눔고딕" pitchFamily="18"/>
                <a:ea typeface="나눔고딕" pitchFamily="2"/>
                <a:cs typeface="Arial" pitchFamily="2"/>
              </a:rPr>
              <a:t>표본 부족</a:t>
            </a:r>
            <a:r>
              <a:rPr lang="en-US" altLang="ko-KR" sz="3265" dirty="0">
                <a:latin typeface="나눔고딕" pitchFamily="18"/>
                <a:ea typeface="나눔고딕" pitchFamily="2"/>
                <a:cs typeface="Arial" pitchFamily="2"/>
              </a:rPr>
              <a:t>, </a:t>
            </a:r>
            <a:r>
              <a:rPr lang="ko-KR" altLang="en-US" sz="3265" dirty="0">
                <a:latin typeface="나눔고딕" pitchFamily="18"/>
                <a:ea typeface="나눔고딕" pitchFamily="2"/>
                <a:cs typeface="Arial" pitchFamily="2"/>
              </a:rPr>
              <a:t>기타 다양한 잡다한 게시물들 포함</a:t>
            </a:r>
            <a:r>
              <a:rPr lang="en-US" altLang="ko-KR" sz="3265" dirty="0">
                <a:latin typeface="나눔고딕" pitchFamily="18"/>
                <a:ea typeface="나눔고딕" pitchFamily="2"/>
                <a:cs typeface="Arial" pitchFamily="2"/>
              </a:rPr>
              <a:t>, </a:t>
            </a:r>
            <a:r>
              <a:rPr lang="ko-KR" altLang="en-US" sz="3265" dirty="0">
                <a:latin typeface="나눔고딕" pitchFamily="18"/>
                <a:ea typeface="나눔고딕" pitchFamily="2"/>
                <a:cs typeface="Arial" pitchFamily="2"/>
              </a:rPr>
              <a:t>큰 의미 있는 게시글 없음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985CB7-196D-70AD-E23C-9223319852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08484" y="1773112"/>
            <a:ext cx="11133046" cy="81883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88E44-7491-5EF8-A466-6FD5EA514F2B}"/>
              </a:ext>
            </a:extLst>
          </p:cNvPr>
          <p:cNvSpPr txBox="1"/>
          <p:nvPr/>
        </p:nvSpPr>
        <p:spPr>
          <a:xfrm>
            <a:off x="979940" y="653081"/>
            <a:ext cx="4898096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2015년 음악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838A6-2FD4-0523-8771-C245AB28CE2E}"/>
              </a:ext>
            </a:extLst>
          </p:cNvPr>
          <p:cNvSpPr txBox="1"/>
          <p:nvPr/>
        </p:nvSpPr>
        <p:spPr>
          <a:xfrm>
            <a:off x="1633020" y="1306813"/>
            <a:ext cx="14367749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인공 지능에 관련된 융합 가능성 이야기가 조금씩 나오기 시작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, 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미래의 기술 설명으로 강조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..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96FCA1-B2A1-27AA-E85B-0F938053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39179" y="1306159"/>
            <a:ext cx="11428891" cy="84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7D93ED-333D-95A1-065C-287A8AD48068}"/>
              </a:ext>
            </a:extLst>
          </p:cNvPr>
          <p:cNvSpPr txBox="1"/>
          <p:nvPr/>
        </p:nvSpPr>
        <p:spPr>
          <a:xfrm>
            <a:off x="979940" y="653081"/>
            <a:ext cx="4898096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2020년 음악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48B08-2E1F-2096-7A4B-8093E236CC95}"/>
              </a:ext>
            </a:extLst>
          </p:cNvPr>
          <p:cNvSpPr txBox="1"/>
          <p:nvPr/>
        </p:nvSpPr>
        <p:spPr>
          <a:xfrm>
            <a:off x="1633020" y="1306812"/>
            <a:ext cx="14367749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이후 작곡 부분에서의 응용 가능성 및 예시 소프트웨어 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(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일본산 소프트웨어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)</a:t>
            </a:r>
          </a:p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→ 화음 등 음악 이론, 멜로디에 대한 적용 가능 기반 기술 제시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43C9B-DCFD-6CAE-651D-B03503F030EC}"/>
              </a:ext>
            </a:extLst>
          </p:cNvPr>
          <p:cNvSpPr txBox="1"/>
          <p:nvPr/>
        </p:nvSpPr>
        <p:spPr>
          <a:xfrm>
            <a:off x="979940" y="653732"/>
            <a:ext cx="4898096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2023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년 음악 </a:t>
            </a: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AI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AA1FC2-DD44-4211-AB4C-04EEB5A713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13686" y="2227652"/>
            <a:ext cx="13887083" cy="72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153882-DB28-861A-A77C-82CF3BCF15D5}"/>
              </a:ext>
            </a:extLst>
          </p:cNvPr>
          <p:cNvSpPr txBox="1"/>
          <p:nvPr/>
        </p:nvSpPr>
        <p:spPr>
          <a:xfrm>
            <a:off x="1633020" y="1307463"/>
            <a:ext cx="14367749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대중의 관심도가 높아지고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, 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각종 모델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(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논문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)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에 대한 평가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, 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기술 관심이 높음</a:t>
            </a:r>
          </a:p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각종 모델에 대한 평가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, 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품질 평가의 내용들이 제법 있음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AAFC78-AA57-DA49-8B31-D90F653D7A21}"/>
              </a:ext>
            </a:extLst>
          </p:cNvPr>
          <p:cNvSpPr txBox="1"/>
          <p:nvPr/>
        </p:nvSpPr>
        <p:spPr>
          <a:xfrm>
            <a:off x="1959559" y="4245017"/>
            <a:ext cx="14367749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생산형 알고리즘 개발에 대한 개인 블로그 여론 관심은 높은 상황</a:t>
            </a:r>
          </a:p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→ 그러나 전문적인 내용들에 대한 내용이 많지 아니함.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7FE4E-BF6E-8C75-15CC-9FBCE341F62C}"/>
              </a:ext>
            </a:extLst>
          </p:cNvPr>
          <p:cNvSpPr txBox="1"/>
          <p:nvPr/>
        </p:nvSpPr>
        <p:spPr>
          <a:xfrm>
            <a:off x="2612639" y="3591938"/>
            <a:ext cx="14367749" cy="4547346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 b="1">
                <a:latin typeface="나눔고딕" pitchFamily="18"/>
                <a:ea typeface="나눔고딕" pitchFamily="2"/>
                <a:cs typeface="Arial" pitchFamily="2"/>
              </a:rPr>
              <a:t>키워드가 제각각이고</a:t>
            </a: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, </a:t>
            </a:r>
            <a:r>
              <a:rPr lang="ko-KR" altLang="en-US" sz="3265" b="1">
                <a:latin typeface="나눔고딕" pitchFamily="18"/>
                <a:ea typeface="나눔고딕" pitchFamily="2"/>
                <a:cs typeface="Arial" pitchFamily="2"/>
              </a:rPr>
              <a:t>정보의 유동성이 높은 것으로 보아</a:t>
            </a:r>
          </a:p>
          <a:p>
            <a:pPr hangingPunct="0">
              <a:defRPr b="1"/>
            </a:pPr>
            <a:endParaRPr lang="en-US" sz="3265" b="1">
              <a:latin typeface="나눔고딕" pitchFamily="18"/>
              <a:ea typeface="나눔고딕" pitchFamily="2"/>
              <a:cs typeface="Arial" pitchFamily="2"/>
            </a:endParaRPr>
          </a:p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AI </a:t>
            </a:r>
            <a:r>
              <a:rPr lang="ko-KR" altLang="en-US" sz="3265" b="1">
                <a:latin typeface="나눔고딕" pitchFamily="18"/>
                <a:ea typeface="나눔고딕" pitchFamily="2"/>
                <a:cs typeface="Arial" pitchFamily="2"/>
              </a:rPr>
              <a:t>인공지능 융합 분야가 아직 규제상으로는 우왕좌왕하는 경향이 있음</a:t>
            </a:r>
          </a:p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정확한 키워드가 없으며</a:t>
            </a:r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, → 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법적으로의 문제도 제법 말이 많음</a:t>
            </a:r>
          </a:p>
          <a:p>
            <a:pPr hangingPunct="0">
              <a:defRPr b="1"/>
            </a:pPr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→ 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기술의 틀을 정확히 잡을 수 없는 상황임을 알 수 있음</a:t>
            </a:r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.</a:t>
            </a:r>
          </a:p>
          <a:p>
            <a:pPr hangingPunct="0">
              <a:defRPr b="1"/>
            </a:pPr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  <a:p>
            <a:pPr hangingPunct="0">
              <a:defRPr b="1"/>
            </a:pPr>
            <a:endParaRPr lang="en-US" sz="3265" b="1">
              <a:latin typeface="나눔고딕" pitchFamily="18"/>
              <a:ea typeface="나눔고딕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FD690-B369-8510-3530-2FD7836F871F}"/>
              </a:ext>
            </a:extLst>
          </p:cNvPr>
          <p:cNvSpPr txBox="1"/>
          <p:nvPr/>
        </p:nvSpPr>
        <p:spPr>
          <a:xfrm>
            <a:off x="653400" y="979619"/>
            <a:ext cx="3265398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 dirty="0">
                <a:latin typeface="나눔고딕" pitchFamily="18"/>
                <a:ea typeface="나눔고딕" pitchFamily="2"/>
                <a:cs typeface="Arial" pitchFamily="2"/>
              </a:rPr>
              <a:t>과정 고찰</a:t>
            </a:r>
          </a:p>
          <a:p>
            <a:pPr hangingPunct="0">
              <a:defRPr b="1"/>
            </a:pPr>
            <a:r>
              <a:rPr lang="en-US" sz="3265" b="1" dirty="0">
                <a:latin typeface="나눔고딕" pitchFamily="18"/>
                <a:ea typeface="나눔고딕" pitchFamily="2"/>
                <a:cs typeface="Arial" pitchFamily="2"/>
              </a:rPr>
              <a:t>  1. </a:t>
            </a:r>
            <a:r>
              <a:rPr lang="en-US" sz="3265" b="1" dirty="0" err="1">
                <a:latin typeface="나눔고딕" pitchFamily="18"/>
                <a:ea typeface="나눔고딕" pitchFamily="2"/>
                <a:cs typeface="Arial" pitchFamily="2"/>
              </a:rPr>
              <a:t>구성</a:t>
            </a:r>
            <a:r>
              <a:rPr lang="en-US" sz="3265" b="1" dirty="0">
                <a:latin typeface="나눔고딕" pitchFamily="18"/>
                <a:ea typeface="나눔고딕" pitchFamily="2"/>
                <a:cs typeface="Arial" pitchFamily="2"/>
              </a:rPr>
              <a:t> </a:t>
            </a:r>
            <a:r>
              <a:rPr lang="en-US" sz="3265" b="1" dirty="0" err="1">
                <a:latin typeface="나눔고딕" pitchFamily="18"/>
                <a:ea typeface="나눔고딕" pitchFamily="2"/>
                <a:cs typeface="Arial" pitchFamily="2"/>
              </a:rPr>
              <a:t>과정</a:t>
            </a:r>
            <a:endParaRPr lang="en-US" sz="3265" b="1" dirty="0">
              <a:latin typeface="나눔고딕" pitchFamily="18"/>
              <a:ea typeface="나눔고딕" pitchFamily="2"/>
              <a:cs typeface="Arial" pitchFamily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9FAE8-295B-D3F4-7638-3600E43E75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98417" y="924106"/>
            <a:ext cx="8515504" cy="8545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5A45D-03FC-8255-D816-B248C71B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508" y="274638"/>
            <a:ext cx="8229600" cy="1143000"/>
          </a:xfrm>
        </p:spPr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문서 관련 키워드</a:t>
            </a:r>
          </a:p>
        </p:txBody>
      </p:sp>
      <p:pic>
        <p:nvPicPr>
          <p:cNvPr id="5" name="내용 개체 틀 4" descr="텍스트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C429FB1B-4F75-A475-E9C1-6281FB4FC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81100"/>
            <a:ext cx="13186216" cy="9105900"/>
          </a:xfrm>
        </p:spPr>
      </p:pic>
    </p:spTree>
    <p:extLst>
      <p:ext uri="{BB962C8B-B14F-4D97-AF65-F5344CB8AC3E}">
        <p14:creationId xmlns:p14="http://schemas.microsoft.com/office/powerpoint/2010/main" val="507621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643F8F-38C2-96BE-EF07-21F3A410C4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45338" y="1772458"/>
            <a:ext cx="9821663" cy="70441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C91D07-48E9-DCFB-A6CE-E489DBD873B7}"/>
              </a:ext>
            </a:extLst>
          </p:cNvPr>
          <p:cNvSpPr txBox="1"/>
          <p:nvPr/>
        </p:nvSpPr>
        <p:spPr>
          <a:xfrm>
            <a:off x="653400" y="980272"/>
            <a:ext cx="3265398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과정 고찰</a:t>
            </a:r>
          </a:p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  2. 구성 과정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ACB79D-1ED6-E9FD-75C5-D933F4BC36AC}"/>
              </a:ext>
            </a:extLst>
          </p:cNvPr>
          <p:cNvSpPr txBox="1"/>
          <p:nvPr/>
        </p:nvSpPr>
        <p:spPr>
          <a:xfrm>
            <a:off x="653400" y="980272"/>
            <a:ext cx="3265398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과정 고찰</a:t>
            </a:r>
          </a:p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  3. 구성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5FA265-9386-E8FD-5CC0-B4BC1F40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18798" y="1407384"/>
            <a:ext cx="9796193" cy="77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3D2CC7-FD0C-FE67-F586-7DD237C8A7D3}"/>
              </a:ext>
            </a:extLst>
          </p:cNvPr>
          <p:cNvSpPr txBox="1"/>
          <p:nvPr/>
        </p:nvSpPr>
        <p:spPr>
          <a:xfrm>
            <a:off x="653400" y="980272"/>
            <a:ext cx="3265398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과정 고찰</a:t>
            </a:r>
          </a:p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  4. 구성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B3F63-2970-F3CF-BBFF-29DD2A563C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18798" y="979619"/>
            <a:ext cx="11564079" cy="826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D2F853-47B1-5475-C440-357E92211AB1}"/>
              </a:ext>
            </a:extLst>
          </p:cNvPr>
          <p:cNvSpPr txBox="1"/>
          <p:nvPr/>
        </p:nvSpPr>
        <p:spPr>
          <a:xfrm>
            <a:off x="979940" y="654387"/>
            <a:ext cx="16653527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sz="3265" b="1" i="1">
                <a:latin typeface="나눔고딕" pitchFamily="18"/>
                <a:ea typeface="나눔고딕" pitchFamily="2"/>
                <a:cs typeface="Arial" pitchFamily="2"/>
              </a:rPr>
              <a:t>0</a:t>
            </a:r>
            <a:r>
              <a:rPr lang="ko-KR" altLang="en-US" sz="3265" b="1" i="1">
                <a:latin typeface="나눔고딕" pitchFamily="18"/>
                <a:ea typeface="나눔고딕" pitchFamily="2"/>
                <a:cs typeface="Arial" pitchFamily="2"/>
              </a:rPr>
              <a:t>차 </a:t>
            </a:r>
            <a:r>
              <a:rPr lang="ko-KR" altLang="en-US" sz="3265" b="1" i="1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장벽 → 해결까지 걸린 시간 </a:t>
            </a:r>
            <a:r>
              <a:rPr lang="en-US" sz="3265" b="1" i="1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(1</a:t>
            </a:r>
            <a:r>
              <a:rPr lang="ko-KR" altLang="en-US" sz="3265" b="1" i="1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시간</a:t>
            </a:r>
            <a:r>
              <a:rPr lang="en-US" sz="3265" b="1" i="1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)</a:t>
            </a:r>
          </a:p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   → Requests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로 가져올 수 없는 사이트 대다수 존재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91988-8262-B1A3-1F0C-B635CBB7C3B5}"/>
              </a:ext>
            </a:extLst>
          </p:cNvPr>
          <p:cNvSpPr txBox="1"/>
          <p:nvPr/>
        </p:nvSpPr>
        <p:spPr>
          <a:xfrm>
            <a:off x="979940" y="7182568"/>
            <a:ext cx="2938858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일반 브라우저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5385E-EEA6-B673-29AB-2EB9F569ED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33020" y="3591937"/>
            <a:ext cx="15189976" cy="24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0ECB45-09DA-D877-9775-2890DCE8FDB9}"/>
              </a:ext>
            </a:extLst>
          </p:cNvPr>
          <p:cNvSpPr txBox="1"/>
          <p:nvPr/>
        </p:nvSpPr>
        <p:spPr>
          <a:xfrm>
            <a:off x="979941" y="2296226"/>
            <a:ext cx="6722799" cy="642630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/>
          <a:lstStyle/>
          <a:p>
            <a:pPr hangingPunct="0"/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   → </a:t>
            </a:r>
            <a:r>
              <a:rPr lang="ko-KR" altLang="en-US" sz="3265" b="1">
                <a:latin typeface="나눔고딕" pitchFamily="18"/>
                <a:ea typeface="나눔고딕" pitchFamily="2"/>
                <a:cs typeface="Arial" pitchFamily="2"/>
              </a:rPr>
              <a:t>동적 사이트는 생각보다 많았다</a:t>
            </a: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3FDC9-3026-5B56-88D1-E0F8EE5E728E}"/>
              </a:ext>
            </a:extLst>
          </p:cNvPr>
          <p:cNvSpPr txBox="1"/>
          <p:nvPr/>
        </p:nvSpPr>
        <p:spPr>
          <a:xfrm>
            <a:off x="979940" y="654387"/>
            <a:ext cx="16653527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sz="3265" b="1" i="1">
                <a:latin typeface="나눔고딕" pitchFamily="18"/>
                <a:ea typeface="나눔고딕" pitchFamily="2"/>
                <a:cs typeface="Arial" pitchFamily="2"/>
              </a:rPr>
              <a:t>1</a:t>
            </a:r>
            <a:r>
              <a:rPr lang="ko-KR" altLang="en-US" sz="3265" b="1" i="1">
                <a:latin typeface="나눔고딕" pitchFamily="18"/>
                <a:ea typeface="나눔고딕" pitchFamily="2"/>
                <a:cs typeface="Arial" pitchFamily="2"/>
              </a:rPr>
              <a:t>차 </a:t>
            </a:r>
            <a:r>
              <a:rPr lang="ko-KR" altLang="en-US" sz="3265" b="1" i="1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장벽 → 해결까지 걸린 시간 </a:t>
            </a:r>
            <a:r>
              <a:rPr lang="en-US" sz="3265" b="1" i="1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(1</a:t>
            </a:r>
            <a:r>
              <a:rPr lang="ko-KR" altLang="en-US" sz="3265" b="1" i="1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시간</a:t>
            </a:r>
            <a:r>
              <a:rPr lang="en-US" sz="3265" b="1" i="1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)</a:t>
            </a:r>
          </a:p>
          <a:p>
            <a:pPr hangingPunct="0">
              <a:defRPr b="1"/>
            </a:pPr>
            <a:r>
              <a:rPr lang="en-US" sz="3265" b="1">
                <a:latin typeface="나눔고딕" pitchFamily="18"/>
                <a:ea typeface="나눔고딕" pitchFamily="2"/>
                <a:cs typeface="Arial" pitchFamily="2"/>
              </a:rPr>
              <a:t>   → 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셀레니움에서의 사이트 레이아웃과 일반 브라우저에서의 레이아웃이 다른 문제 발생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2DDF0-2965-1253-92F9-FF4F10E019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3815" y="3265398"/>
            <a:ext cx="9796193" cy="34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FE715B-2DB6-1602-3CD2-5682F0765A4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06480" y="3940029"/>
            <a:ext cx="6414547" cy="1937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0823A-BF2A-07EE-7105-599AAB5ADF92}"/>
              </a:ext>
            </a:extLst>
          </p:cNvPr>
          <p:cNvSpPr txBox="1"/>
          <p:nvPr/>
        </p:nvSpPr>
        <p:spPr>
          <a:xfrm>
            <a:off x="979940" y="5877717"/>
            <a:ext cx="2938858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일반 브라우저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74451-635C-F81F-A08A-36FD706B32D9}"/>
              </a:ext>
            </a:extLst>
          </p:cNvPr>
          <p:cNvSpPr txBox="1"/>
          <p:nvPr/>
        </p:nvSpPr>
        <p:spPr>
          <a:xfrm>
            <a:off x="8490354" y="6858642"/>
            <a:ext cx="4245017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셀레니움 브라우저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ACF6F-1C9E-8A73-2587-3C4D28298325}"/>
              </a:ext>
            </a:extLst>
          </p:cNvPr>
          <p:cNvSpPr txBox="1"/>
          <p:nvPr/>
        </p:nvSpPr>
        <p:spPr>
          <a:xfrm>
            <a:off x="979940" y="654387"/>
            <a:ext cx="16653527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sz="3265" b="1" i="1" dirty="0">
                <a:latin typeface="나눔고딕" pitchFamily="18"/>
                <a:ea typeface="나눔고딕" pitchFamily="2"/>
                <a:cs typeface="Arial" pitchFamily="2"/>
              </a:rPr>
              <a:t>2</a:t>
            </a:r>
            <a:r>
              <a:rPr lang="ko-KR" altLang="en-US" sz="3265" b="1" i="1" dirty="0">
                <a:latin typeface="나눔고딕" pitchFamily="18"/>
                <a:ea typeface="나눔고딕" pitchFamily="2"/>
                <a:cs typeface="Arial" pitchFamily="2"/>
              </a:rPr>
              <a:t>차 </a:t>
            </a:r>
            <a:r>
              <a:rPr lang="ko-KR" altLang="en-US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장벽 → 해결까지 걸린 시간 </a:t>
            </a:r>
            <a:r>
              <a:rPr lang="en-US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(2</a:t>
            </a:r>
            <a:r>
              <a:rPr lang="ko-KR" altLang="en-US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시간</a:t>
            </a:r>
            <a:r>
              <a:rPr lang="en-US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)</a:t>
            </a:r>
          </a:p>
          <a:p>
            <a:pPr hangingPunct="0">
              <a:defRPr b="1"/>
            </a:pPr>
            <a:r>
              <a:rPr lang="en-US" sz="3265" b="1" dirty="0">
                <a:latin typeface="나눔고딕" pitchFamily="18"/>
                <a:ea typeface="나눔고딕" pitchFamily="2"/>
                <a:cs typeface="Arial" pitchFamily="2"/>
              </a:rPr>
              <a:t>   → </a:t>
            </a:r>
            <a:r>
              <a:rPr lang="ko-KR" altLang="en-US" sz="3265" dirty="0">
                <a:latin typeface="나눔고딕" pitchFamily="18"/>
                <a:ea typeface="나눔고딕" pitchFamily="2"/>
                <a:cs typeface="Arial" pitchFamily="2"/>
              </a:rPr>
              <a:t>링크 형태가 단순 사이트 링크가 아닌 </a:t>
            </a:r>
            <a:r>
              <a:rPr lang="ko-KR" altLang="en-US" sz="3265" dirty="0" err="1">
                <a:latin typeface="나눔고딕" pitchFamily="18"/>
                <a:ea typeface="나눔고딕" pitchFamily="2"/>
                <a:cs typeface="Arial" pitchFamily="2"/>
              </a:rPr>
              <a:t>인코딩된</a:t>
            </a:r>
            <a:r>
              <a:rPr lang="ko-KR" altLang="en-US" sz="3265" dirty="0">
                <a:latin typeface="나눔고딕" pitchFamily="18"/>
                <a:ea typeface="나눔고딕" pitchFamily="2"/>
                <a:cs typeface="Arial" pitchFamily="2"/>
              </a:rPr>
              <a:t> 링크였다</a:t>
            </a:r>
            <a:r>
              <a:rPr lang="en-US" sz="3265" b="1" dirty="0">
                <a:latin typeface="나눔고딕" pitchFamily="18"/>
                <a:ea typeface="나눔고딕" pitchFamily="2"/>
                <a:cs typeface="Arial" pitchFamily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4F57E-79BA-B8EF-8D0D-8EE2F3FCA9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3400" y="5551177"/>
            <a:ext cx="16690753" cy="15713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13B76-41F8-4A1B-DBD4-DE05E0C5ECD5}"/>
              </a:ext>
            </a:extLst>
          </p:cNvPr>
          <p:cNvSpPr txBox="1"/>
          <p:nvPr/>
        </p:nvSpPr>
        <p:spPr>
          <a:xfrm>
            <a:off x="979940" y="2285779"/>
            <a:ext cx="16653527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sz="3265" b="1" i="1">
                <a:latin typeface="나눔고딕" pitchFamily="18"/>
                <a:ea typeface="나눔고딕" pitchFamily="2"/>
                <a:cs typeface="Arial" pitchFamily="2"/>
                <a:hlinkClick r:id="rId4"/>
              </a:rPr>
              <a:t>https://www.whitmem.kr/read/1234</a:t>
            </a:r>
          </a:p>
          <a:p>
            <a:pPr hangingPunct="0">
              <a:defRPr b="1"/>
            </a:pPr>
            <a:r>
              <a:rPr lang="en-US" sz="3265" b="1" i="1">
                <a:latin typeface="나눔고딕" pitchFamily="18"/>
                <a:ea typeface="나눔고딕" pitchFamily="2"/>
                <a:cs typeface="Arial" pitchFamily="2"/>
              </a:rPr>
              <a:t>https://www.whitmem.kr/read/?1?2?3?+4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76031-69B9-2C74-FC9F-97FC0DFB4F96}"/>
              </a:ext>
            </a:extLst>
          </p:cNvPr>
          <p:cNvSpPr txBox="1"/>
          <p:nvPr/>
        </p:nvSpPr>
        <p:spPr>
          <a:xfrm>
            <a:off x="979940" y="654386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원인 해결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AC6D1-BCC3-21ED-4916-D8B687EF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12211" y="3926314"/>
            <a:ext cx="8743428" cy="2487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76031-69B9-2C74-FC9F-97FC0DFB4F96}"/>
              </a:ext>
            </a:extLst>
          </p:cNvPr>
          <p:cNvSpPr txBox="1"/>
          <p:nvPr/>
        </p:nvSpPr>
        <p:spPr>
          <a:xfrm>
            <a:off x="990600" y="2019300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altLang="ko-KR" sz="3265" b="1" i="1" dirty="0">
                <a:latin typeface="나눔고딕" pitchFamily="18"/>
                <a:ea typeface="나눔고딕" pitchFamily="2"/>
                <a:cs typeface="Arial" pitchFamily="2"/>
              </a:rPr>
              <a:t>3</a:t>
            </a:r>
            <a:r>
              <a:rPr lang="ko-KR" altLang="en-US" sz="3265" b="1" i="1" dirty="0">
                <a:latin typeface="나눔고딕" pitchFamily="18"/>
                <a:ea typeface="나눔고딕" pitchFamily="2"/>
                <a:cs typeface="Arial" pitchFamily="2"/>
              </a:rPr>
              <a:t>차 </a:t>
            </a:r>
            <a:r>
              <a:rPr lang="ko-KR" altLang="en-US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장벽 → 해결까지 걸린 시간 </a:t>
            </a:r>
            <a:r>
              <a:rPr lang="en-US" altLang="ko-KR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(1</a:t>
            </a:r>
            <a:r>
              <a:rPr lang="ko-KR" altLang="en-US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시간</a:t>
            </a:r>
            <a:r>
              <a:rPr lang="en-US" altLang="ko-KR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E7F30A-648E-A51B-3AA7-7872C6C0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170326"/>
            <a:ext cx="11560124" cy="1785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828DEA-6013-0C9B-1049-C22B55ACD31D}"/>
              </a:ext>
            </a:extLst>
          </p:cNvPr>
          <p:cNvSpPr txBox="1"/>
          <p:nvPr/>
        </p:nvSpPr>
        <p:spPr>
          <a:xfrm>
            <a:off x="2654300" y="5981700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altLang="ko-KR" sz="3265" dirty="0">
                <a:latin typeface="나눔고딕" pitchFamily="18"/>
                <a:ea typeface="나눔고딕" pitchFamily="2"/>
                <a:cs typeface="Arial" pitchFamily="2"/>
              </a:rPr>
              <a:t>SSL TLS 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버전 호환 불가 페이지 접속 불가 현상</a:t>
            </a:r>
            <a:endParaRPr lang="ko-KR" altLang="en-US" sz="3265" dirty="0">
              <a:latin typeface="나눔고딕" pitchFamily="18"/>
              <a:ea typeface="나눔고딕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31084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76031-69B9-2C74-FC9F-97FC0DFB4F96}"/>
              </a:ext>
            </a:extLst>
          </p:cNvPr>
          <p:cNvSpPr txBox="1"/>
          <p:nvPr/>
        </p:nvSpPr>
        <p:spPr>
          <a:xfrm>
            <a:off x="990600" y="2019300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en-US" altLang="ko-KR" sz="3265" b="1" i="1" dirty="0">
                <a:latin typeface="나눔고딕" pitchFamily="18"/>
                <a:ea typeface="나눔고딕" pitchFamily="2"/>
                <a:cs typeface="Arial" pitchFamily="2"/>
              </a:rPr>
              <a:t>4</a:t>
            </a:r>
            <a:r>
              <a:rPr lang="ko-KR" altLang="en-US" sz="3265" b="1" i="1" dirty="0">
                <a:latin typeface="나눔고딕" pitchFamily="18"/>
                <a:ea typeface="나눔고딕" pitchFamily="2"/>
                <a:cs typeface="Arial" pitchFamily="2"/>
              </a:rPr>
              <a:t>차 </a:t>
            </a:r>
            <a:r>
              <a:rPr lang="ko-KR" altLang="en-US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장벽 → 해결까지 걸린 시간 </a:t>
            </a:r>
            <a:r>
              <a:rPr lang="en-US" altLang="ko-KR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(1</a:t>
            </a:r>
            <a:r>
              <a:rPr lang="ko-KR" altLang="en-US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시간</a:t>
            </a:r>
            <a:r>
              <a:rPr lang="en-US" altLang="ko-KR" sz="3265" b="1" i="1" dirty="0">
                <a:solidFill>
                  <a:srgbClr val="C9211E"/>
                </a:solidFill>
                <a:latin typeface="나눔고딕" pitchFamily="18"/>
                <a:ea typeface="나눔고딕" pitchFamily="2"/>
                <a:cs typeface="Arial" pitchFamily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E1A00A-F2C9-0F21-801A-9010CF126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392533"/>
            <a:ext cx="13445032" cy="1501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20654-DE53-5626-B326-AB85DC5A1CF1}"/>
              </a:ext>
            </a:extLst>
          </p:cNvPr>
          <p:cNvSpPr txBox="1"/>
          <p:nvPr/>
        </p:nvSpPr>
        <p:spPr>
          <a:xfrm>
            <a:off x="2654300" y="5981700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>
              <a:defRPr b="1"/>
            </a:pPr>
            <a:r>
              <a:rPr lang="ko-KR" altLang="en-US" sz="3265" dirty="0">
                <a:latin typeface="나눔고딕" pitchFamily="18"/>
                <a:ea typeface="나눔고딕" pitchFamily="2"/>
                <a:cs typeface="Arial" pitchFamily="2"/>
              </a:rPr>
              <a:t>라이브러리버전에 따른 요소 찾기 문제</a:t>
            </a:r>
          </a:p>
        </p:txBody>
      </p:sp>
    </p:spTree>
    <p:extLst>
      <p:ext uri="{BB962C8B-B14F-4D97-AF65-F5344CB8AC3E}">
        <p14:creationId xmlns:p14="http://schemas.microsoft.com/office/powerpoint/2010/main" val="74894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64BF9-6DF7-B5B5-2984-30B706F9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264" y="350838"/>
            <a:ext cx="8229600" cy="1143000"/>
          </a:xfrm>
        </p:spPr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보고서 관련 키워드</a:t>
            </a:r>
          </a:p>
        </p:txBody>
      </p:sp>
      <p:pic>
        <p:nvPicPr>
          <p:cNvPr id="5" name="내용 개체 틀 4" descr="텍스트, 폰트, 그래픽, 도표이(가) 표시된 사진&#10;&#10;자동 생성된 설명">
            <a:extLst>
              <a:ext uri="{FF2B5EF4-FFF2-40B4-BE49-F238E27FC236}">
                <a16:creationId xmlns:a16="http://schemas.microsoft.com/office/drawing/2014/main" id="{59F37E8E-B9B5-0F15-6181-67FF418E0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57300"/>
            <a:ext cx="12320929" cy="8701990"/>
          </a:xfrm>
        </p:spPr>
      </p:pic>
    </p:spTree>
    <p:extLst>
      <p:ext uri="{BB962C8B-B14F-4D97-AF65-F5344CB8AC3E}">
        <p14:creationId xmlns:p14="http://schemas.microsoft.com/office/powerpoint/2010/main" val="150319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9FF1E-03F2-6E2F-E786-7644D388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분석</a:t>
            </a:r>
          </a:p>
        </p:txBody>
      </p:sp>
      <p:pic>
        <p:nvPicPr>
          <p:cNvPr id="5" name="내용 개체 틀 4" descr="도표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49BB3948-0852-7DDA-9669-AC1492B41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10147404" cy="7798703"/>
          </a:xfr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29D41C7-82D8-0BE6-06D4-5A051798F075}"/>
              </a:ext>
            </a:extLst>
          </p:cNvPr>
          <p:cNvSpPr/>
          <p:nvPr/>
        </p:nvSpPr>
        <p:spPr>
          <a:xfrm>
            <a:off x="10147404" y="1790700"/>
            <a:ext cx="7988196" cy="457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AI</a:t>
            </a:r>
            <a:r>
              <a:rPr lang="ko-KR" altLang="en-US" sz="2800" dirty="0"/>
              <a:t>와 관련된 개발</a:t>
            </a:r>
            <a:r>
              <a:rPr lang="en-US" altLang="ko-KR" sz="2800" dirty="0"/>
              <a:t>, </a:t>
            </a:r>
            <a:r>
              <a:rPr lang="ko-KR" altLang="en-US" sz="2800" dirty="0"/>
              <a:t>기술</a:t>
            </a:r>
            <a:r>
              <a:rPr lang="en-US" altLang="ko-KR" sz="2800" dirty="0"/>
              <a:t>, </a:t>
            </a:r>
            <a:r>
              <a:rPr lang="ko-KR" altLang="en-US" sz="2800" dirty="0"/>
              <a:t>산업 키워드</a:t>
            </a:r>
            <a:r>
              <a:rPr lang="en-US" altLang="ko-KR" sz="2800" dirty="0"/>
              <a:t> </a:t>
            </a:r>
            <a:r>
              <a:rPr lang="ko-KR" altLang="en-US" sz="2800" dirty="0"/>
              <a:t>다수</a:t>
            </a:r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800" dirty="0"/>
              <a:t>AI</a:t>
            </a:r>
            <a:r>
              <a:rPr lang="ko-KR" altLang="en-US" sz="2800" dirty="0"/>
              <a:t>와 관련된 학문적인 키워드 존재</a:t>
            </a:r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800" dirty="0"/>
              <a:t>AI </a:t>
            </a:r>
            <a:r>
              <a:rPr lang="ko-KR" altLang="en-US" sz="2800" dirty="0"/>
              <a:t>관련 플랫폼</a:t>
            </a:r>
            <a:r>
              <a:rPr lang="en-US" altLang="ko-KR" sz="2800" dirty="0"/>
              <a:t>, </a:t>
            </a:r>
            <a:r>
              <a:rPr lang="ko-KR" altLang="en-US" sz="2800" dirty="0"/>
              <a:t>학습 문서 존재</a:t>
            </a:r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800" dirty="0"/>
              <a:t>AI</a:t>
            </a:r>
            <a:r>
              <a:rPr lang="ko-KR" altLang="en-US" sz="2800" dirty="0"/>
              <a:t> 관련 공통 키워드 존재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5803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">
            <a:extLst>
              <a:ext uri="{FF2B5EF4-FFF2-40B4-BE49-F238E27FC236}">
                <a16:creationId xmlns:a16="http://schemas.microsoft.com/office/drawing/2014/main" id="{BF1F2DB2-E9FD-3D7D-77EB-D215BFB4919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1" t="-277038" r="-266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81247" y="1632620"/>
            <a:ext cx="16183698" cy="7819167"/>
          </a:xfrm>
          <a:custGeom>
            <a:avLst/>
            <a:gdLst/>
            <a:ahLst/>
            <a:cxnLst/>
            <a:rect l="l" t="t" r="r" b="b"/>
            <a:pathLst>
              <a:path w="49956423" h="16120547">
                <a:moveTo>
                  <a:pt x="0" y="0"/>
                </a:moveTo>
                <a:lnTo>
                  <a:pt x="49956423" y="0"/>
                </a:lnTo>
                <a:lnTo>
                  <a:pt x="49956423" y="16120547"/>
                </a:lnTo>
                <a:lnTo>
                  <a:pt x="0" y="161205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57796" y="1597508"/>
            <a:ext cx="16230600" cy="7889392"/>
          </a:xfrm>
          <a:custGeom>
            <a:avLst/>
            <a:gdLst/>
            <a:ahLst/>
            <a:cxnLst/>
            <a:rect l="l" t="t" r="r" b="b"/>
            <a:pathLst>
              <a:path w="50101202" h="16265327">
                <a:moveTo>
                  <a:pt x="49956424" y="16120548"/>
                </a:moveTo>
                <a:lnTo>
                  <a:pt x="50101202" y="16120548"/>
                </a:lnTo>
                <a:lnTo>
                  <a:pt x="50101202" y="16265327"/>
                </a:lnTo>
                <a:lnTo>
                  <a:pt x="49956424" y="16265327"/>
                </a:lnTo>
                <a:lnTo>
                  <a:pt x="49956424" y="16120548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16120548"/>
                </a:lnTo>
                <a:lnTo>
                  <a:pt x="0" y="16120548"/>
                </a:lnTo>
                <a:lnTo>
                  <a:pt x="0" y="144780"/>
                </a:lnTo>
                <a:close/>
                <a:moveTo>
                  <a:pt x="0" y="16120548"/>
                </a:moveTo>
                <a:lnTo>
                  <a:pt x="144780" y="16120548"/>
                </a:lnTo>
                <a:lnTo>
                  <a:pt x="144780" y="16265327"/>
                </a:lnTo>
                <a:lnTo>
                  <a:pt x="0" y="16265327"/>
                </a:lnTo>
                <a:lnTo>
                  <a:pt x="0" y="16120548"/>
                </a:lnTo>
                <a:close/>
                <a:moveTo>
                  <a:pt x="49956424" y="144780"/>
                </a:moveTo>
                <a:lnTo>
                  <a:pt x="50101202" y="144780"/>
                </a:lnTo>
                <a:lnTo>
                  <a:pt x="50101202" y="16120548"/>
                </a:lnTo>
                <a:lnTo>
                  <a:pt x="49956424" y="16120548"/>
                </a:lnTo>
                <a:lnTo>
                  <a:pt x="49956424" y="144780"/>
                </a:lnTo>
                <a:close/>
                <a:moveTo>
                  <a:pt x="144780" y="16120548"/>
                </a:moveTo>
                <a:lnTo>
                  <a:pt x="49956424" y="16120548"/>
                </a:lnTo>
                <a:lnTo>
                  <a:pt x="49956424" y="16265327"/>
                </a:lnTo>
                <a:lnTo>
                  <a:pt x="144780" y="16265327"/>
                </a:lnTo>
                <a:lnTo>
                  <a:pt x="144780" y="16120548"/>
                </a:lnTo>
                <a:close/>
                <a:moveTo>
                  <a:pt x="49956424" y="0"/>
                </a:moveTo>
                <a:lnTo>
                  <a:pt x="50101202" y="0"/>
                </a:lnTo>
                <a:lnTo>
                  <a:pt x="50101202" y="144780"/>
                </a:lnTo>
                <a:lnTo>
                  <a:pt x="49956424" y="144780"/>
                </a:lnTo>
                <a:lnTo>
                  <a:pt x="49956424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49956424" y="0"/>
                </a:lnTo>
                <a:lnTo>
                  <a:pt x="49956424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096796" y="2112782"/>
            <a:ext cx="13864032" cy="104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ko-KR" altLang="en-US" sz="88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결론</a:t>
            </a:r>
            <a:endParaRPr lang="en-US" sz="6999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96796" y="3204332"/>
            <a:ext cx="1386403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endParaRPr lang="en-US" sz="3500" dirty="0">
              <a:solidFill>
                <a:srgbClr val="000000"/>
              </a:solidFill>
              <a:ea typeface="Seoul Hangang Condensed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433004" y="3642122"/>
            <a:ext cx="15697200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관련으로 논문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문서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보고서에서 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산업의 중요성을 확인</a:t>
            </a:r>
            <a:endParaRPr lang="en-US" altLang="ko-KR" sz="3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6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ts val="36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분야의 키워드를 통해 그 분야와 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연결성 존재 확인</a:t>
            </a:r>
            <a:endParaRPr lang="en-US" altLang="ko-KR" sz="3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6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ts val="36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많은 다양한 분야의 키워드도 나타났지만 수가 서로 비슷해서  특징이 있다고 말할 수는 없음</a:t>
            </a:r>
            <a:endParaRPr lang="en-US" altLang="ko-KR" sz="3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6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다만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분야의 키워드  확인했음</a:t>
            </a:r>
            <a:endParaRPr lang="en-US" altLang="ko-KR" sz="3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600"/>
              </a:lnSpc>
            </a:pPr>
            <a:endParaRPr lang="en-US" altLang="ko-KR" sz="3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6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기사를 통한 신뢰성 있는 정보로 분석  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관련된 키워드 분석 </a:t>
            </a:r>
            <a:endParaRPr lang="en-US" altLang="ko-KR" sz="3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 AI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서류 분야 다양화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 따른 특정 분야 산업 강화</a:t>
            </a:r>
            <a:r>
              <a:rPr lang="en-US" altLang="ko-KR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분야 산업도 기대예상 가능</a:t>
            </a:r>
            <a:endParaRPr lang="en-US" altLang="ko-KR" sz="3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600"/>
              </a:lnSpc>
            </a:pPr>
            <a:endParaRPr lang="en-US" sz="3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Pick] &quot;AI 챗봇, 정답을 알려줘&quot;…美 신종 컨닝법 유행에 '떠들석'">
            <a:extLst>
              <a:ext uri="{FF2B5EF4-FFF2-40B4-BE49-F238E27FC236}">
                <a16:creationId xmlns:a16="http://schemas.microsoft.com/office/drawing/2014/main" id="{1E5DD470-F978-44A9-135C-D2B6FB1D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306" y="1"/>
            <a:ext cx="10533132" cy="592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늘의 시] '별 헤는 밤' 윤동주 “별 하나에 추억·사랑·쓸쓸함·동경·시 그리고 어머니” – 아시아엔 THE AsiaN">
            <a:extLst>
              <a:ext uri="{FF2B5EF4-FFF2-40B4-BE49-F238E27FC236}">
                <a16:creationId xmlns:a16="http://schemas.microsoft.com/office/drawing/2014/main" id="{932D764B-DC46-3076-2FC2-46983A92A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4" y="-1"/>
            <a:ext cx="2216123" cy="31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7C3B0E-3535-40A7-1BE3-FA2184F6F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00463" cy="2771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92B3B4-DF16-2A98-16BC-0A681DD10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71776"/>
            <a:ext cx="3214688" cy="3214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254B6A-9F8F-AE08-6DD3-A4A9975BE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5924888"/>
            <a:ext cx="5899023" cy="43621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CEFFD0D-E360-1079-B903-0621ADDF2FE2}"/>
              </a:ext>
            </a:extLst>
          </p:cNvPr>
          <p:cNvSpPr/>
          <p:nvPr/>
        </p:nvSpPr>
        <p:spPr>
          <a:xfrm>
            <a:off x="5870448" y="5924888"/>
            <a:ext cx="12417552" cy="4362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9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</a:t>
            </a:r>
            <a:r>
              <a:rPr lang="ko-KR" altLang="en-US" sz="13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lang="ko-KR" altLang="en-US" sz="1990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</a:t>
            </a:r>
            <a:endParaRPr lang="en-US" altLang="ko-KR" sz="13800" dirty="0"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멋진 풍경 사진 | Unsplash에서 무료 이미지 다운로드">
            <a:extLst>
              <a:ext uri="{FF2B5EF4-FFF2-40B4-BE49-F238E27FC236}">
                <a16:creationId xmlns:a16="http://schemas.microsoft.com/office/drawing/2014/main" id="{DA7F2C95-12E1-95F9-B4F0-B800EAE06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1441" y="-1"/>
            <a:ext cx="4866561" cy="356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초보자를 위한 인물 사진 조명 안내 | Adobe">
            <a:extLst>
              <a:ext uri="{FF2B5EF4-FFF2-40B4-BE49-F238E27FC236}">
                <a16:creationId xmlns:a16="http://schemas.microsoft.com/office/drawing/2014/main" id="{97617822-C403-CC4C-09D8-9DD11BFF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1439" y="3568588"/>
            <a:ext cx="4866561" cy="23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직장인 취미 미술, 유화 그리기 세트로 집에서 쉽게 시작하기 : 네이버 포스트">
            <a:extLst>
              <a:ext uri="{FF2B5EF4-FFF2-40B4-BE49-F238E27FC236}">
                <a16:creationId xmlns:a16="http://schemas.microsoft.com/office/drawing/2014/main" id="{037A2F38-7EBF-FE0E-0377-A9E623D1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060" y="2739340"/>
            <a:ext cx="2669385" cy="318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7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445784" y="1632717"/>
            <a:ext cx="9396432" cy="18792865"/>
          </a:xfrm>
          <a:custGeom>
            <a:avLst/>
            <a:gdLst/>
            <a:ahLst/>
            <a:cxnLst/>
            <a:rect l="l" t="t" r="r" b="b"/>
            <a:pathLst>
              <a:path w="9396432" h="18792865">
                <a:moveTo>
                  <a:pt x="0" y="0"/>
                </a:moveTo>
                <a:lnTo>
                  <a:pt x="9396432" y="0"/>
                </a:lnTo>
                <a:lnTo>
                  <a:pt x="9396432" y="18792865"/>
                </a:lnTo>
                <a:lnTo>
                  <a:pt x="0" y="18792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03530" y="4404647"/>
            <a:ext cx="4671497" cy="4853653"/>
            <a:chOff x="0" y="0"/>
            <a:chExt cx="6228663" cy="6471537"/>
          </a:xfrm>
        </p:grpSpPr>
        <p:sp>
          <p:nvSpPr>
            <p:cNvPr id="4" name="AutoShape 4"/>
            <p:cNvSpPr/>
            <p:nvPr/>
          </p:nvSpPr>
          <p:spPr>
            <a:xfrm>
              <a:off x="310443" y="380423"/>
              <a:ext cx="5918220" cy="60911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951427" cy="6169180"/>
            </a:xfrm>
            <a:custGeom>
              <a:avLst/>
              <a:gdLst/>
              <a:ahLst/>
              <a:cxnLst/>
              <a:rect l="l" t="t" r="r" b="b"/>
              <a:pathLst>
                <a:path w="5951427" h="6169180">
                  <a:moveTo>
                    <a:pt x="0" y="0"/>
                  </a:moveTo>
                  <a:lnTo>
                    <a:pt x="5951427" y="0"/>
                  </a:lnTo>
                  <a:lnTo>
                    <a:pt x="5951427" y="6169180"/>
                  </a:lnTo>
                  <a:lnTo>
                    <a:pt x="0" y="6169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317" t="-10247" r="-17416" b="-8037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808251" y="4404647"/>
            <a:ext cx="4671497" cy="4853653"/>
            <a:chOff x="0" y="0"/>
            <a:chExt cx="6228663" cy="6471537"/>
          </a:xfrm>
        </p:grpSpPr>
        <p:sp>
          <p:nvSpPr>
            <p:cNvPr id="7" name="AutoShape 7"/>
            <p:cNvSpPr/>
            <p:nvPr/>
          </p:nvSpPr>
          <p:spPr>
            <a:xfrm>
              <a:off x="310443" y="380423"/>
              <a:ext cx="5918220" cy="60911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951427" cy="6169180"/>
            </a:xfrm>
            <a:custGeom>
              <a:avLst/>
              <a:gdLst/>
              <a:ahLst/>
              <a:cxnLst/>
              <a:rect l="l" t="t" r="r" b="b"/>
              <a:pathLst>
                <a:path w="5951427" h="6169180">
                  <a:moveTo>
                    <a:pt x="0" y="0"/>
                  </a:moveTo>
                  <a:lnTo>
                    <a:pt x="5951427" y="0"/>
                  </a:lnTo>
                  <a:lnTo>
                    <a:pt x="5951427" y="6169180"/>
                  </a:lnTo>
                  <a:lnTo>
                    <a:pt x="0" y="6169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325" t="-11659" r="-17854" b="-9697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212972" y="4404647"/>
            <a:ext cx="4671497" cy="4853653"/>
            <a:chOff x="0" y="0"/>
            <a:chExt cx="6228663" cy="6471537"/>
          </a:xfrm>
        </p:grpSpPr>
        <p:sp>
          <p:nvSpPr>
            <p:cNvPr id="10" name="AutoShape 10"/>
            <p:cNvSpPr/>
            <p:nvPr/>
          </p:nvSpPr>
          <p:spPr>
            <a:xfrm>
              <a:off x="310443" y="380423"/>
              <a:ext cx="5918220" cy="60911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951427" cy="6169180"/>
            </a:xfrm>
            <a:custGeom>
              <a:avLst/>
              <a:gdLst/>
              <a:ahLst/>
              <a:cxnLst/>
              <a:rect l="l" t="t" r="r" b="b"/>
              <a:pathLst>
                <a:path w="5951427" h="6169180">
                  <a:moveTo>
                    <a:pt x="0" y="0"/>
                  </a:moveTo>
                  <a:lnTo>
                    <a:pt x="5951427" y="0"/>
                  </a:lnTo>
                  <a:lnTo>
                    <a:pt x="5951427" y="6169180"/>
                  </a:lnTo>
                  <a:lnTo>
                    <a:pt x="0" y="6169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336" b="-43368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403530" y="921544"/>
            <a:ext cx="15480940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</a:t>
            </a:r>
            <a:r>
              <a:rPr lang="ko-KR" altLang="en-US" sz="99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그림의 시대흐름 별 관심</a:t>
            </a:r>
            <a:endParaRPr lang="en-US" sz="99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D8E703-ABD0-382A-AA06-1BAA5A37F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68" y="4404646"/>
            <a:ext cx="4543065" cy="462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1A2678-23A6-4D34-3B4F-7A0C51275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818" y="4371027"/>
            <a:ext cx="4489839" cy="46605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CED09C-A9B3-A8E5-8FCA-10C0055BA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530" y="4388958"/>
            <a:ext cx="4489839" cy="46425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1442</Words>
  <Application>Microsoft Office PowerPoint</Application>
  <PresentationFormat>사용자 지정</PresentationFormat>
  <Paragraphs>199</Paragraphs>
  <Slides>48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-apple-system</vt:lpstr>
      <vt:lpstr>Noto Sans KR</vt:lpstr>
      <vt:lpstr>Söhne</vt:lpstr>
      <vt:lpstr>나눔고딕</vt:lpstr>
      <vt:lpstr>나눔고딕 ExtraBold</vt:lpstr>
      <vt:lpstr>나눔스퀘어 네오 Bold</vt:lpstr>
      <vt:lpstr>나눔스퀘어 네오 Heavy</vt:lpstr>
      <vt:lpstr>맑은 고딕</vt:lpstr>
      <vt:lpstr>Arial</vt:lpstr>
      <vt:lpstr>Calibri</vt:lpstr>
      <vt:lpstr>Consolas</vt:lpstr>
      <vt:lpstr>Office Theme</vt:lpstr>
      <vt:lpstr>PowerPoint 프레젠테이션</vt:lpstr>
      <vt:lpstr>네이버 뉴스 기사</vt:lpstr>
      <vt:lpstr>AI 논문 관련 키워드</vt:lpstr>
      <vt:lpstr>AI 문서 관련 키워드</vt:lpstr>
      <vt:lpstr>AI 보고서 관련 키워드</vt:lpstr>
      <vt:lpstr>키워드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다채로운 추상적인 패턴 및 도형 내가 좋아하는 남자들 팬덤 재미있는 프레젠테이션</dc:title>
  <dc:creator>KDP-23</dc:creator>
  <cp:lastModifiedBy>KDP-23</cp:lastModifiedBy>
  <cp:revision>13</cp:revision>
  <dcterms:created xsi:type="dcterms:W3CDTF">2006-08-16T00:00:00Z</dcterms:created>
  <dcterms:modified xsi:type="dcterms:W3CDTF">2023-08-04T06:50:09Z</dcterms:modified>
  <dc:identifier>DAFqjVy441o</dc:identifier>
</cp:coreProperties>
</file>